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69"/>
  </p:notesMasterIdLst>
  <p:sldIdLst>
    <p:sldId id="454" r:id="rId4"/>
    <p:sldId id="940" r:id="rId5"/>
    <p:sldId id="851" r:id="rId6"/>
    <p:sldId id="852" r:id="rId7"/>
    <p:sldId id="853" r:id="rId8"/>
    <p:sldId id="854" r:id="rId9"/>
    <p:sldId id="941" r:id="rId10"/>
    <p:sldId id="702" r:id="rId11"/>
    <p:sldId id="942" r:id="rId12"/>
    <p:sldId id="943" r:id="rId13"/>
    <p:sldId id="803" r:id="rId14"/>
    <p:sldId id="809" r:id="rId15"/>
    <p:sldId id="857" r:id="rId16"/>
    <p:sldId id="858" r:id="rId17"/>
    <p:sldId id="813" r:id="rId18"/>
    <p:sldId id="949" r:id="rId19"/>
    <p:sldId id="950" r:id="rId20"/>
    <p:sldId id="951" r:id="rId21"/>
    <p:sldId id="952" r:id="rId22"/>
    <p:sldId id="953" r:id="rId23"/>
    <p:sldId id="995" r:id="rId24"/>
    <p:sldId id="996" r:id="rId25"/>
    <p:sldId id="997" r:id="rId26"/>
    <p:sldId id="998" r:id="rId27"/>
    <p:sldId id="999" r:id="rId28"/>
    <p:sldId id="1000" r:id="rId29"/>
    <p:sldId id="1001" r:id="rId30"/>
    <p:sldId id="960" r:id="rId31"/>
    <p:sldId id="961" r:id="rId32"/>
    <p:sldId id="962" r:id="rId33"/>
    <p:sldId id="1007" r:id="rId34"/>
    <p:sldId id="963" r:id="rId35"/>
    <p:sldId id="964" r:id="rId36"/>
    <p:sldId id="965" r:id="rId37"/>
    <p:sldId id="966" r:id="rId38"/>
    <p:sldId id="967" r:id="rId39"/>
    <p:sldId id="968" r:id="rId40"/>
    <p:sldId id="969" r:id="rId41"/>
    <p:sldId id="970" r:id="rId42"/>
    <p:sldId id="971" r:id="rId43"/>
    <p:sldId id="972" r:id="rId44"/>
    <p:sldId id="973" r:id="rId45"/>
    <p:sldId id="974" r:id="rId46"/>
    <p:sldId id="975" r:id="rId47"/>
    <p:sldId id="976" r:id="rId48"/>
    <p:sldId id="977" r:id="rId49"/>
    <p:sldId id="978" r:id="rId50"/>
    <p:sldId id="979" r:id="rId51"/>
    <p:sldId id="980" r:id="rId52"/>
    <p:sldId id="981" r:id="rId53"/>
    <p:sldId id="982" r:id="rId54"/>
    <p:sldId id="983" r:id="rId55"/>
    <p:sldId id="984" r:id="rId56"/>
    <p:sldId id="985" r:id="rId57"/>
    <p:sldId id="1008" r:id="rId58"/>
    <p:sldId id="1009" r:id="rId59"/>
    <p:sldId id="1010" r:id="rId60"/>
    <p:sldId id="989" r:id="rId61"/>
    <p:sldId id="990" r:id="rId62"/>
    <p:sldId id="991" r:id="rId63"/>
    <p:sldId id="992" r:id="rId64"/>
    <p:sldId id="993" r:id="rId65"/>
    <p:sldId id="994" r:id="rId66"/>
    <p:sldId id="948" r:id="rId67"/>
    <p:sldId id="320" r:id="rId68"/>
  </p:sldIdLst>
  <p:sldSz cx="12192000" cy="6858000"/>
  <p:notesSz cx="6858000" cy="9144000"/>
  <p:custDataLst>
    <p:tags r:id="rId7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C7E6A4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63515-2DE7-4945-A4F4-6395BE293D00}" v="73" dt="2021-10-27T16:20:22.547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97" d="100"/>
          <a:sy n="97" d="100"/>
        </p:scale>
        <p:origin x="64" y="156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gs" Target="tags/tag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-Nung Vivian Chen" userId="db2cb587aea56d5d" providerId="LiveId" clId="{64763515-2DE7-4945-A4F4-6395BE293D00}"/>
    <pc:docChg chg="undo custSel addSld delSld modSld modMainMaster replTag">
      <pc:chgData name="Yun-Nung Vivian Chen" userId="db2cb587aea56d5d" providerId="LiveId" clId="{64763515-2DE7-4945-A4F4-6395BE293D00}" dt="2021-10-27T16:20:22.547" v="277" actId="2711"/>
      <pc:docMkLst>
        <pc:docMk/>
      </pc:docMkLst>
      <pc:sldChg chg="modTransition">
        <pc:chgData name="Yun-Nung Vivian Chen" userId="db2cb587aea56d5d" providerId="LiveId" clId="{64763515-2DE7-4945-A4F4-6395BE293D00}" dt="2021-10-27T15:31:21.227" v="0"/>
        <pc:sldMkLst>
          <pc:docMk/>
          <pc:sldMk cId="3046747147" sldId="320"/>
        </pc:sldMkLst>
      </pc:sldChg>
      <pc:sldChg chg="addSp delSp modSp mod modTransition modAnim modShow">
        <pc:chgData name="Yun-Nung Vivian Chen" userId="db2cb587aea56d5d" providerId="LiveId" clId="{64763515-2DE7-4945-A4F4-6395BE293D00}" dt="2021-10-27T15:52:43.719" v="8" actId="20577"/>
        <pc:sldMkLst>
          <pc:docMk/>
          <pc:sldMk cId="2257411751" sldId="454"/>
        </pc:sldMkLst>
        <pc:spChg chg="mod">
          <ac:chgData name="Yun-Nung Vivian Chen" userId="db2cb587aea56d5d" providerId="LiveId" clId="{64763515-2DE7-4945-A4F4-6395BE293D00}" dt="2021-10-27T15:52:43.719" v="8" actId="20577"/>
          <ac:spMkLst>
            <pc:docMk/>
            <pc:sldMk cId="2257411751" sldId="454"/>
            <ac:spMk id="5" creationId="{FCCB511D-B385-463B-8E8A-7E9C4EABF99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257411751" sldId="454"/>
            <ac:picMk id="2" creationId="{DE798AD6-DEB1-46B8-95DC-9248309D4D42}"/>
          </ac:picMkLst>
        </pc:picChg>
        <pc:picChg chg="del">
          <ac:chgData name="Yun-Nung Vivian Chen" userId="db2cb587aea56d5d" providerId="LiveId" clId="{64763515-2DE7-4945-A4F4-6395BE293D00}" dt="2021-10-27T15:52:40.345" v="5" actId="478"/>
          <ac:picMkLst>
            <pc:docMk/>
            <pc:sldMk cId="2257411751" sldId="454"/>
            <ac:picMk id="6" creationId="{01940EE1-85EB-4706-84A5-B1BA8EE9EE70}"/>
          </ac:picMkLst>
        </pc:picChg>
        <pc:picChg chg="add mod">
          <ac:chgData name="Yun-Nung Vivian Chen" userId="db2cb587aea56d5d" providerId="LiveId" clId="{64763515-2DE7-4945-A4F4-6395BE293D00}" dt="2021-10-27T15:52:38.343" v="4"/>
          <ac:picMkLst>
            <pc:docMk/>
            <pc:sldMk cId="2257411751" sldId="454"/>
            <ac:picMk id="10" creationId="{8BD131DC-51B8-4477-B771-5F90BC919BE4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5:58:27.905" v="27" actId="14100"/>
        <pc:sldMkLst>
          <pc:docMk/>
          <pc:sldMk cId="4012008035" sldId="702"/>
        </pc:sldMkLst>
        <pc:spChg chg="mod">
          <ac:chgData name="Yun-Nung Vivian Chen" userId="db2cb587aea56d5d" providerId="LiveId" clId="{64763515-2DE7-4945-A4F4-6395BE293D00}" dt="2021-10-27T15:58:04.261" v="15" actId="2711"/>
          <ac:spMkLst>
            <pc:docMk/>
            <pc:sldMk cId="4012008035" sldId="702"/>
            <ac:spMk id="3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5:58:16.132" v="24" actId="1035"/>
          <ac:spMkLst>
            <pc:docMk/>
            <pc:sldMk cId="4012008035" sldId="702"/>
            <ac:spMk id="5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5:58:27.905" v="27" actId="14100"/>
          <ac:spMkLst>
            <pc:docMk/>
            <pc:sldMk cId="4012008035" sldId="702"/>
            <ac:spMk id="6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012008035" sldId="702"/>
            <ac:picMk id="2" creationId="{D9F96532-8ECD-41A4-A38C-02873C952D01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5:59:13.011" v="34" actId="14100"/>
        <pc:sldMkLst>
          <pc:docMk/>
          <pc:sldMk cId="491099971" sldId="803"/>
        </pc:sldMkLst>
        <pc:spChg chg="mod">
          <ac:chgData name="Yun-Nung Vivian Chen" userId="db2cb587aea56d5d" providerId="LiveId" clId="{64763515-2DE7-4945-A4F4-6395BE293D00}" dt="2021-10-27T15:59:13.011" v="34" actId="14100"/>
          <ac:spMkLst>
            <pc:docMk/>
            <pc:sldMk cId="491099971" sldId="803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91099971" sldId="803"/>
            <ac:picMk id="2" creationId="{19CFB15A-1795-4FAA-BC45-1E42310323BE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2:03.628" v="48" actId="2711"/>
        <pc:sldMkLst>
          <pc:docMk/>
          <pc:sldMk cId="2206776774" sldId="809"/>
        </pc:sldMkLst>
        <pc:spChg chg="mod">
          <ac:chgData name="Yun-Nung Vivian Chen" userId="db2cb587aea56d5d" providerId="LiveId" clId="{64763515-2DE7-4945-A4F4-6395BE293D00}" dt="2021-10-27T16:02:03.628" v="48" actId="2711"/>
          <ac:spMkLst>
            <pc:docMk/>
            <pc:sldMk cId="2206776774" sldId="809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206776774" sldId="809"/>
            <ac:picMk id="2" creationId="{655DBBA3-23F3-4F83-9C64-06CC52EE2DB7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5:24.701" v="138" actId="14100"/>
        <pc:sldMkLst>
          <pc:docMk/>
          <pc:sldMk cId="776021431" sldId="813"/>
        </pc:sldMkLst>
        <pc:spChg chg="mod">
          <ac:chgData name="Yun-Nung Vivian Chen" userId="db2cb587aea56d5d" providerId="LiveId" clId="{64763515-2DE7-4945-A4F4-6395BE293D00}" dt="2021-10-27T16:05:24.701" v="138" actId="14100"/>
          <ac:spMkLst>
            <pc:docMk/>
            <pc:sldMk cId="776021431" sldId="813"/>
            <ac:spMk id="10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05:14.452" v="118" actId="14100"/>
          <ac:spMkLst>
            <pc:docMk/>
            <pc:sldMk cId="776021431" sldId="813"/>
            <ac:spMk id="12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05:02.337" v="117" actId="1076"/>
          <ac:spMkLst>
            <pc:docMk/>
            <pc:sldMk cId="776021431" sldId="813"/>
            <ac:spMk id="13" creationId="{7334BC59-E824-4673-A54C-C7DA45BC9D3F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776021431" sldId="813"/>
            <ac:picMk id="2" creationId="{F492F86C-BDC2-4699-80FA-9F9FABC4C288}"/>
          </ac:picMkLst>
        </pc:picChg>
        <pc:picChg chg="mod">
          <ac:chgData name="Yun-Nung Vivian Chen" userId="db2cb587aea56d5d" providerId="LiveId" clId="{64763515-2DE7-4945-A4F4-6395BE293D00}" dt="2021-10-27T16:05:19.729" v="137" actId="1038"/>
          <ac:picMkLst>
            <pc:docMk/>
            <pc:sldMk cId="776021431" sldId="813"/>
            <ac:picMk id="6" creationId="{00000000-0000-0000-0000-000000000000}"/>
          </ac:picMkLst>
        </pc:picChg>
        <pc:picChg chg="mod">
          <ac:chgData name="Yun-Nung Vivian Chen" userId="db2cb587aea56d5d" providerId="LiveId" clId="{64763515-2DE7-4945-A4F4-6395BE293D00}" dt="2021-10-27T16:05:19.729" v="137" actId="1038"/>
          <ac:picMkLst>
            <pc:docMk/>
            <pc:sldMk cId="776021431" sldId="813"/>
            <ac:picMk id="14" creationId="{00000000-0000-0000-0000-000000000000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5:53:17.037" v="10" actId="2711"/>
        <pc:sldMkLst>
          <pc:docMk/>
          <pc:sldMk cId="2041257331" sldId="851"/>
        </pc:sldMkLst>
        <pc:spChg chg="mod">
          <ac:chgData name="Yun-Nung Vivian Chen" userId="db2cb587aea56d5d" providerId="LiveId" clId="{64763515-2DE7-4945-A4F4-6395BE293D00}" dt="2021-10-27T15:53:17.037" v="10" actId="2711"/>
          <ac:spMkLst>
            <pc:docMk/>
            <pc:sldMk cId="2041257331" sldId="851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041257331" sldId="851"/>
            <ac:picMk id="2" creationId="{08C8843C-7E23-4FE9-AC8D-DFD6E54388BA}"/>
          </ac:picMkLst>
        </pc:picChg>
      </pc:sldChg>
      <pc:sldChg chg="delSp mod modTransition modAnim modShow">
        <pc:chgData name="Yun-Nung Vivian Chen" userId="db2cb587aea56d5d" providerId="LiveId" clId="{64763515-2DE7-4945-A4F4-6395BE293D00}" dt="2021-10-27T15:31:38.205" v="2" actId="729"/>
        <pc:sldMkLst>
          <pc:docMk/>
          <pc:sldMk cId="2930958662" sldId="852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930958662" sldId="852"/>
            <ac:picMk id="2" creationId="{39D977A4-FF7A-4600-8A88-FC12ACB5E624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5:53:25.209" v="11" actId="2711"/>
        <pc:sldMkLst>
          <pc:docMk/>
          <pc:sldMk cId="3478536277" sldId="853"/>
        </pc:sldMkLst>
        <pc:spChg chg="mod">
          <ac:chgData name="Yun-Nung Vivian Chen" userId="db2cb587aea56d5d" providerId="LiveId" clId="{64763515-2DE7-4945-A4F4-6395BE293D00}" dt="2021-10-27T15:53:25.209" v="11" actId="2711"/>
          <ac:spMkLst>
            <pc:docMk/>
            <pc:sldMk cId="3478536277" sldId="853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478536277" sldId="853"/>
            <ac:picMk id="2" creationId="{D2D1AA84-F3A3-4449-8BE3-6CCC09E1A4C4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1:18.259" v="45" actId="13822"/>
        <pc:sldMkLst>
          <pc:docMk/>
          <pc:sldMk cId="314638313" sldId="854"/>
        </pc:sldMkLst>
        <pc:spChg chg="mod">
          <ac:chgData name="Yun-Nung Vivian Chen" userId="db2cb587aea56d5d" providerId="LiveId" clId="{64763515-2DE7-4945-A4F4-6395BE293D00}" dt="2021-10-27T15:53:43.108" v="12" actId="2711"/>
          <ac:spMkLst>
            <pc:docMk/>
            <pc:sldMk cId="314638313" sldId="854"/>
            <ac:spMk id="5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5:53:49.553" v="13" actId="2711"/>
          <ac:spMkLst>
            <pc:docMk/>
            <pc:sldMk cId="314638313" sldId="854"/>
            <ac:spMk id="6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01:18.259" v="45" actId="13822"/>
          <ac:spMkLst>
            <pc:docMk/>
            <pc:sldMk cId="314638313" sldId="854"/>
            <ac:spMk id="7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00:50.305" v="40" actId="208"/>
          <ac:spMkLst>
            <pc:docMk/>
            <pc:sldMk cId="314638313" sldId="854"/>
            <ac:spMk id="13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00:50.305" v="40" actId="208"/>
          <ac:spMkLst>
            <pc:docMk/>
            <pc:sldMk cId="314638313" sldId="854"/>
            <ac:spMk id="14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00:50.305" v="40" actId="208"/>
          <ac:spMkLst>
            <pc:docMk/>
            <pc:sldMk cId="314638313" sldId="854"/>
            <ac:spMk id="15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01:13.855" v="44" actId="13822"/>
          <ac:spMkLst>
            <pc:docMk/>
            <pc:sldMk cId="314638313" sldId="854"/>
            <ac:spMk id="20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00:55.852" v="42" actId="208"/>
          <ac:spMkLst>
            <pc:docMk/>
            <pc:sldMk cId="314638313" sldId="854"/>
            <ac:spMk id="2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14638313" sldId="854"/>
            <ac:picMk id="2" creationId="{266E8931-AA80-4A82-94A1-F1C91418D30B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2:54.177" v="49" actId="2711"/>
        <pc:sldMkLst>
          <pc:docMk/>
          <pc:sldMk cId="423231497" sldId="857"/>
        </pc:sldMkLst>
        <pc:spChg chg="mod">
          <ac:chgData name="Yun-Nung Vivian Chen" userId="db2cb587aea56d5d" providerId="LiveId" clId="{64763515-2DE7-4945-A4F4-6395BE293D00}" dt="2021-10-27T16:02:54.177" v="49" actId="2711"/>
          <ac:spMkLst>
            <pc:docMk/>
            <pc:sldMk cId="423231497" sldId="857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23231497" sldId="857"/>
            <ac:picMk id="2" creationId="{BEF37DC3-4423-4E7E-85C9-2352B0C8543C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4:32.213" v="114" actId="1035"/>
        <pc:sldMkLst>
          <pc:docMk/>
          <pc:sldMk cId="1444682517" sldId="858"/>
        </pc:sldMkLst>
        <pc:spChg chg="mod">
          <ac:chgData name="Yun-Nung Vivian Chen" userId="db2cb587aea56d5d" providerId="LiveId" clId="{64763515-2DE7-4945-A4F4-6395BE293D00}" dt="2021-10-27T16:03:01.809" v="50" actId="2711"/>
          <ac:spMkLst>
            <pc:docMk/>
            <pc:sldMk cId="1444682517" sldId="858"/>
            <ac:spMk id="3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03:53.970" v="105" actId="14100"/>
          <ac:spMkLst>
            <pc:docMk/>
            <pc:sldMk cId="1444682517" sldId="858"/>
            <ac:spMk id="48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444682517" sldId="858"/>
            <ac:picMk id="2" creationId="{6FBD5957-7256-458B-A43A-3CAD9E25CCC8}"/>
          </ac:picMkLst>
        </pc:picChg>
        <pc:picChg chg="mod">
          <ac:chgData name="Yun-Nung Vivian Chen" userId="db2cb587aea56d5d" providerId="LiveId" clId="{64763515-2DE7-4945-A4F4-6395BE293D00}" dt="2021-10-27T16:04:32.213" v="114" actId="1035"/>
          <ac:picMkLst>
            <pc:docMk/>
            <pc:sldMk cId="1444682517" sldId="858"/>
            <ac:picMk id="46" creationId="{363A7F0B-45ED-4920-B2D0-9F4E5AE98B38}"/>
          </ac:picMkLst>
        </pc:picChg>
        <pc:picChg chg="mod">
          <ac:chgData name="Yun-Nung Vivian Chen" userId="db2cb587aea56d5d" providerId="LiveId" clId="{64763515-2DE7-4945-A4F4-6395BE293D00}" dt="2021-10-27T16:04:02.244" v="106" actId="1076"/>
          <ac:picMkLst>
            <pc:docMk/>
            <pc:sldMk cId="1444682517" sldId="858"/>
            <ac:picMk id="62" creationId="{B203E3BF-D4D7-4FC5-8C2A-CE0183EDCD7E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12:43.366" v="187"/>
        <pc:sldMkLst>
          <pc:docMk/>
          <pc:sldMk cId="2592730166" sldId="940"/>
        </pc:sldMkLst>
        <pc:spChg chg="mod">
          <ac:chgData name="Yun-Nung Vivian Chen" userId="db2cb587aea56d5d" providerId="LiveId" clId="{64763515-2DE7-4945-A4F4-6395BE293D00}" dt="2021-10-27T16:12:43.366" v="187"/>
          <ac:spMkLst>
            <pc:docMk/>
            <pc:sldMk cId="2592730166" sldId="940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592730166" sldId="940"/>
            <ac:picMk id="2" creationId="{BA70D960-7A3F-4ADB-B31A-762CB58814B6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5:55:36.659" v="14" actId="2711"/>
        <pc:sldMkLst>
          <pc:docMk/>
          <pc:sldMk cId="1760526910" sldId="941"/>
        </pc:sldMkLst>
        <pc:spChg chg="mod">
          <ac:chgData name="Yun-Nung Vivian Chen" userId="db2cb587aea56d5d" providerId="LiveId" clId="{64763515-2DE7-4945-A4F4-6395BE293D00}" dt="2021-10-27T15:55:36.659" v="14" actId="2711"/>
          <ac:spMkLst>
            <pc:docMk/>
            <pc:sldMk cId="1760526910" sldId="941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760526910" sldId="941"/>
            <ac:picMk id="2" creationId="{E262BA6D-CA33-48BD-86AB-AB603559C66D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5:58:48.465" v="32" actId="20577"/>
        <pc:sldMkLst>
          <pc:docMk/>
          <pc:sldMk cId="1734579440" sldId="942"/>
        </pc:sldMkLst>
        <pc:spChg chg="mod">
          <ac:chgData name="Yun-Nung Vivian Chen" userId="db2cb587aea56d5d" providerId="LiveId" clId="{64763515-2DE7-4945-A4F4-6395BE293D00}" dt="2021-10-27T15:58:48.465" v="32" actId="20577"/>
          <ac:spMkLst>
            <pc:docMk/>
            <pc:sldMk cId="1734579440" sldId="942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734579440" sldId="942"/>
            <ac:picMk id="2" creationId="{86F5C2FE-716A-4DDC-BACB-4B1043D14D5C}"/>
          </ac:picMkLst>
        </pc:picChg>
      </pc:sldChg>
      <pc:sldChg chg="delSp mod modTransition modAnim modShow">
        <pc:chgData name="Yun-Nung Vivian Chen" userId="db2cb587aea56d5d" providerId="LiveId" clId="{64763515-2DE7-4945-A4F4-6395BE293D00}" dt="2021-10-27T15:31:38.205" v="2" actId="729"/>
        <pc:sldMkLst>
          <pc:docMk/>
          <pc:sldMk cId="853359980" sldId="943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853359980" sldId="943"/>
            <ac:picMk id="2" creationId="{C0A01978-F2B3-4A41-9F70-F0B11FFE6879}"/>
          </ac:picMkLst>
        </pc:picChg>
      </pc:sldChg>
      <pc:sldChg chg="modTransition">
        <pc:chgData name="Yun-Nung Vivian Chen" userId="db2cb587aea56d5d" providerId="LiveId" clId="{64763515-2DE7-4945-A4F4-6395BE293D00}" dt="2021-10-27T15:31:21.227" v="0"/>
        <pc:sldMkLst>
          <pc:docMk/>
          <pc:sldMk cId="3685805362" sldId="948"/>
        </pc:sldMkLst>
      </pc:sldChg>
      <pc:sldChg chg="delSp mod modTransition modAnim modShow">
        <pc:chgData name="Yun-Nung Vivian Chen" userId="db2cb587aea56d5d" providerId="LiveId" clId="{64763515-2DE7-4945-A4F4-6395BE293D00}" dt="2021-10-27T15:31:38.205" v="2" actId="729"/>
        <pc:sldMkLst>
          <pc:docMk/>
          <pc:sldMk cId="118485895" sldId="949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18485895" sldId="949"/>
            <ac:picMk id="2" creationId="{918229CD-7377-48B2-BDA4-24D6A6903644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5:42.684" v="139" actId="2711"/>
        <pc:sldMkLst>
          <pc:docMk/>
          <pc:sldMk cId="3489981583" sldId="950"/>
        </pc:sldMkLst>
        <pc:spChg chg="mod">
          <ac:chgData name="Yun-Nung Vivian Chen" userId="db2cb587aea56d5d" providerId="LiveId" clId="{64763515-2DE7-4945-A4F4-6395BE293D00}" dt="2021-10-27T16:05:42.684" v="139" actId="2711"/>
          <ac:spMkLst>
            <pc:docMk/>
            <pc:sldMk cId="3489981583" sldId="950"/>
            <ac:spMk id="6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489981583" sldId="950"/>
            <ac:picMk id="2" creationId="{E9A48651-55FC-4274-A275-18ACE9044A78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6:07.467" v="142" actId="2711"/>
        <pc:sldMkLst>
          <pc:docMk/>
          <pc:sldMk cId="4127830037" sldId="951"/>
        </pc:sldMkLst>
        <pc:spChg chg="mod">
          <ac:chgData name="Yun-Nung Vivian Chen" userId="db2cb587aea56d5d" providerId="LiveId" clId="{64763515-2DE7-4945-A4F4-6395BE293D00}" dt="2021-10-27T16:06:07.467" v="142" actId="2711"/>
          <ac:spMkLst>
            <pc:docMk/>
            <pc:sldMk cId="4127830037" sldId="951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127830037" sldId="951"/>
            <ac:picMk id="2" creationId="{647947EC-D3C5-4626-BA4D-20BDE09080C3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6:57.153" v="154" actId="2711"/>
        <pc:sldMkLst>
          <pc:docMk/>
          <pc:sldMk cId="1216965609" sldId="952"/>
        </pc:sldMkLst>
        <pc:spChg chg="mod">
          <ac:chgData name="Yun-Nung Vivian Chen" userId="db2cb587aea56d5d" providerId="LiveId" clId="{64763515-2DE7-4945-A4F4-6395BE293D00}" dt="2021-10-27T16:06:57.153" v="154" actId="2711"/>
          <ac:spMkLst>
            <pc:docMk/>
            <pc:sldMk cId="1216965609" sldId="952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216965609" sldId="952"/>
            <ac:picMk id="2" creationId="{448FAA67-ACDF-4494-84E0-C2EC2640E99B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7:07.207" v="155" actId="2711"/>
        <pc:sldMkLst>
          <pc:docMk/>
          <pc:sldMk cId="288793714" sldId="953"/>
        </pc:sldMkLst>
        <pc:spChg chg="mod">
          <ac:chgData name="Yun-Nung Vivian Chen" userId="db2cb587aea56d5d" providerId="LiveId" clId="{64763515-2DE7-4945-A4F4-6395BE293D00}" dt="2021-10-27T16:07:07.207" v="155" actId="2711"/>
          <ac:spMkLst>
            <pc:docMk/>
            <pc:sldMk cId="288793714" sldId="953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88793714" sldId="953"/>
            <ac:picMk id="2" creationId="{FA143A04-7D49-4E95-B996-89AA71B7F49B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2:53.535" v="188" actId="20577"/>
        <pc:sldMkLst>
          <pc:docMk/>
          <pc:sldMk cId="2894501219" sldId="960"/>
        </pc:sldMkLst>
        <pc:spChg chg="mod">
          <ac:chgData name="Yun-Nung Vivian Chen" userId="db2cb587aea56d5d" providerId="LiveId" clId="{64763515-2DE7-4945-A4F4-6395BE293D00}" dt="2021-10-27T16:12:53.535" v="188" actId="20577"/>
          <ac:spMkLst>
            <pc:docMk/>
            <pc:sldMk cId="2894501219" sldId="960"/>
            <ac:spMk id="6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894501219" sldId="960"/>
            <ac:picMk id="2" creationId="{E72F1E62-A853-437D-BCB3-D0A7AB63BC8A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3:25.842" v="194" actId="2711"/>
        <pc:sldMkLst>
          <pc:docMk/>
          <pc:sldMk cId="754051157" sldId="961"/>
        </pc:sldMkLst>
        <pc:spChg chg="mod">
          <ac:chgData name="Yun-Nung Vivian Chen" userId="db2cb587aea56d5d" providerId="LiveId" clId="{64763515-2DE7-4945-A4F4-6395BE293D00}" dt="2021-10-27T16:13:25.842" v="194" actId="2711"/>
          <ac:spMkLst>
            <pc:docMk/>
            <pc:sldMk cId="754051157" sldId="961"/>
            <ac:spMk id="6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754051157" sldId="961"/>
            <ac:picMk id="2" creationId="{11834F02-85EF-4E42-B223-37E454B22461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3:31.880" v="195" actId="2711"/>
        <pc:sldMkLst>
          <pc:docMk/>
          <pc:sldMk cId="1191516154" sldId="962"/>
        </pc:sldMkLst>
        <pc:spChg chg="mod">
          <ac:chgData name="Yun-Nung Vivian Chen" userId="db2cb587aea56d5d" providerId="LiveId" clId="{64763515-2DE7-4945-A4F4-6395BE293D00}" dt="2021-10-27T16:13:31.880" v="195" actId="2711"/>
          <ac:spMkLst>
            <pc:docMk/>
            <pc:sldMk cId="1191516154" sldId="962"/>
            <ac:spMk id="6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191516154" sldId="962"/>
            <ac:picMk id="2" creationId="{31447033-E969-4151-BCAA-9D0891EAF2A0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3:38.108" v="196" actId="2711"/>
        <pc:sldMkLst>
          <pc:docMk/>
          <pc:sldMk cId="3220863431" sldId="963"/>
        </pc:sldMkLst>
        <pc:spChg chg="mod">
          <ac:chgData name="Yun-Nung Vivian Chen" userId="db2cb587aea56d5d" providerId="LiveId" clId="{64763515-2DE7-4945-A4F4-6395BE293D00}" dt="2021-10-27T16:13:38.108" v="196" actId="2711"/>
          <ac:spMkLst>
            <pc:docMk/>
            <pc:sldMk cId="3220863431" sldId="963"/>
            <ac:spMk id="3" creationId="{FC88AA2D-D8DD-4D8B-8DCD-4E498EE29345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220863431" sldId="963"/>
            <ac:picMk id="2" creationId="{C2DCDFE2-5013-4B17-9E04-B77DBC2BEAE2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3:43.286" v="197" actId="2711"/>
        <pc:sldMkLst>
          <pc:docMk/>
          <pc:sldMk cId="3272174113" sldId="964"/>
        </pc:sldMkLst>
        <pc:spChg chg="mod">
          <ac:chgData name="Yun-Nung Vivian Chen" userId="db2cb587aea56d5d" providerId="LiveId" clId="{64763515-2DE7-4945-A4F4-6395BE293D00}" dt="2021-10-27T16:13:43.286" v="197" actId="2711"/>
          <ac:spMkLst>
            <pc:docMk/>
            <pc:sldMk cId="3272174113" sldId="964"/>
            <ac:spMk id="3" creationId="{5D62E642-B07E-46A2-9FB2-8310356E378C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272174113" sldId="964"/>
            <ac:picMk id="2" creationId="{E5FD88D4-0EBB-4F28-B62A-4E09581DA512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4:41.548" v="255" actId="6549"/>
        <pc:sldMkLst>
          <pc:docMk/>
          <pc:sldMk cId="3335342291" sldId="965"/>
        </pc:sldMkLst>
        <pc:spChg chg="mod">
          <ac:chgData name="Yun-Nung Vivian Chen" userId="db2cb587aea56d5d" providerId="LiveId" clId="{64763515-2DE7-4945-A4F4-6395BE293D00}" dt="2021-10-27T16:14:41.548" v="255" actId="6549"/>
          <ac:spMkLst>
            <pc:docMk/>
            <pc:sldMk cId="3335342291" sldId="965"/>
            <ac:spMk id="2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14:32.474" v="243" actId="6549"/>
          <ac:spMkLst>
            <pc:docMk/>
            <pc:sldMk cId="3335342291" sldId="965"/>
            <ac:spMk id="1544195" creationId="{00000000-0000-0000-0000-000000000000}"/>
          </ac:spMkLst>
        </pc:spChg>
        <pc:grpChg chg="mod">
          <ac:chgData name="Yun-Nung Vivian Chen" userId="db2cb587aea56d5d" providerId="LiveId" clId="{64763515-2DE7-4945-A4F4-6395BE293D00}" dt="2021-10-27T16:14:29.243" v="242" actId="1036"/>
          <ac:grpSpMkLst>
            <pc:docMk/>
            <pc:sldMk cId="3335342291" sldId="965"/>
            <ac:grpSpMk id="78" creationId="{00000000-0000-0000-0000-000000000000}"/>
          </ac:grpSpMkLst>
        </pc:grpChg>
        <pc:grpChg chg="mod">
          <ac:chgData name="Yun-Nung Vivian Chen" userId="db2cb587aea56d5d" providerId="LiveId" clId="{64763515-2DE7-4945-A4F4-6395BE293D00}" dt="2021-10-27T16:14:39.676" v="254" actId="1036"/>
          <ac:grpSpMkLst>
            <pc:docMk/>
            <pc:sldMk cId="3335342291" sldId="965"/>
            <ac:grpSpMk id="143" creationId="{00000000-0000-0000-0000-000000000000}"/>
          </ac:grpSpMkLst>
        </pc:gr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335342291" sldId="965"/>
            <ac:picMk id="3" creationId="{E31191A0-D656-4BF9-8CEC-7578A50A617B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4:51.086" v="257" actId="6549"/>
        <pc:sldMkLst>
          <pc:docMk/>
          <pc:sldMk cId="2782878820" sldId="966"/>
        </pc:sldMkLst>
        <pc:spChg chg="mod">
          <ac:chgData name="Yun-Nung Vivian Chen" userId="db2cb587aea56d5d" providerId="LiveId" clId="{64763515-2DE7-4945-A4F4-6395BE293D00}" dt="2021-10-27T16:14:51.086" v="257" actId="6549"/>
          <ac:spMkLst>
            <pc:docMk/>
            <pc:sldMk cId="2782878820" sldId="966"/>
            <ac:spMk id="3" creationId="{1154034E-E87F-47A3-89BE-A6E243D98022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782878820" sldId="966"/>
            <ac:picMk id="2" creationId="{88FAE36B-EFEA-48EF-B3B1-CC11D24ED1BF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5:15.794" v="261" actId="1076"/>
        <pc:sldMkLst>
          <pc:docMk/>
          <pc:sldMk cId="3224877527" sldId="967"/>
        </pc:sldMkLst>
        <pc:spChg chg="mod">
          <ac:chgData name="Yun-Nung Vivian Chen" userId="db2cb587aea56d5d" providerId="LiveId" clId="{64763515-2DE7-4945-A4F4-6395BE293D00}" dt="2021-10-27T16:15:12.450" v="260" actId="14100"/>
          <ac:spMkLst>
            <pc:docMk/>
            <pc:sldMk cId="3224877527" sldId="967"/>
            <ac:spMk id="3" creationId="{00000000-0000-0000-0000-000000000000}"/>
          </ac:spMkLst>
        </pc:spChg>
        <pc:graphicFrameChg chg="mod">
          <ac:chgData name="Yun-Nung Vivian Chen" userId="db2cb587aea56d5d" providerId="LiveId" clId="{64763515-2DE7-4945-A4F4-6395BE293D00}" dt="2021-10-27T16:15:15.794" v="261" actId="1076"/>
          <ac:graphicFrameMkLst>
            <pc:docMk/>
            <pc:sldMk cId="3224877527" sldId="967"/>
            <ac:graphicFrameMk id="6" creationId="{00000000-0000-0000-0000-000000000000}"/>
          </ac:graphicFrameMkLst>
        </pc:graphicFrame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224877527" sldId="967"/>
            <ac:picMk id="2" creationId="{9A52D26C-CE01-43A4-A1A1-F56F68550C28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5:23.530" v="263" actId="20577"/>
        <pc:sldMkLst>
          <pc:docMk/>
          <pc:sldMk cId="362199875" sldId="968"/>
        </pc:sldMkLst>
        <pc:spChg chg="mod">
          <ac:chgData name="Yun-Nung Vivian Chen" userId="db2cb587aea56d5d" providerId="LiveId" clId="{64763515-2DE7-4945-A4F4-6395BE293D00}" dt="2021-10-27T16:15:23.530" v="263" actId="20577"/>
          <ac:spMkLst>
            <pc:docMk/>
            <pc:sldMk cId="362199875" sldId="968"/>
            <ac:spMk id="3" creationId="{0F7E16A1-CD4A-4C5C-B299-AA842640EB56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62199875" sldId="968"/>
            <ac:picMk id="2" creationId="{9653763E-F5FC-4DC2-B33F-FF792A4789C8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574348300" sldId="969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574348300" sldId="969"/>
            <ac:picMk id="2" creationId="{A3D4E154-C4CC-44A3-91AE-200502791DE1}"/>
          </ac:picMkLst>
        </pc:picChg>
      </pc:sldChg>
      <pc:sldChg chg="delSp modSp modTransition modAnim">
        <pc:chgData name="Yun-Nung Vivian Chen" userId="db2cb587aea56d5d" providerId="LiveId" clId="{64763515-2DE7-4945-A4F4-6395BE293D00}" dt="2021-10-27T16:15:35.855" v="264" actId="2711"/>
        <pc:sldMkLst>
          <pc:docMk/>
          <pc:sldMk cId="28969247" sldId="970"/>
        </pc:sldMkLst>
        <pc:spChg chg="mod">
          <ac:chgData name="Yun-Nung Vivian Chen" userId="db2cb587aea56d5d" providerId="LiveId" clId="{64763515-2DE7-4945-A4F4-6395BE293D00}" dt="2021-10-27T16:15:35.855" v="264" actId="2711"/>
          <ac:spMkLst>
            <pc:docMk/>
            <pc:sldMk cId="28969247" sldId="970"/>
            <ac:spMk id="3" creationId="{AD9F4A87-FA3C-451C-B6E8-7A19F0E0A511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8969247" sldId="970"/>
            <ac:picMk id="2" creationId="{B4318E20-9B3B-442A-BF38-5E652D73D4D2}"/>
          </ac:picMkLst>
        </pc:picChg>
      </pc:sldChg>
      <pc:sldChg chg="delSp modSp modTransition modAnim">
        <pc:chgData name="Yun-Nung Vivian Chen" userId="db2cb587aea56d5d" providerId="LiveId" clId="{64763515-2DE7-4945-A4F4-6395BE293D00}" dt="2021-10-27T16:15:42.713" v="265" actId="2711"/>
        <pc:sldMkLst>
          <pc:docMk/>
          <pc:sldMk cId="4172913809" sldId="971"/>
        </pc:sldMkLst>
        <pc:spChg chg="mod">
          <ac:chgData name="Yun-Nung Vivian Chen" userId="db2cb587aea56d5d" providerId="LiveId" clId="{64763515-2DE7-4945-A4F4-6395BE293D00}" dt="2021-10-27T16:15:42.713" v="265" actId="2711"/>
          <ac:spMkLst>
            <pc:docMk/>
            <pc:sldMk cId="4172913809" sldId="971"/>
            <ac:spMk id="4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172913809" sldId="971"/>
            <ac:picMk id="5" creationId="{A935EBD6-F3A0-4E1C-82B6-5DA21DFF1A71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6:03.904" v="269" actId="1076"/>
        <pc:sldMkLst>
          <pc:docMk/>
          <pc:sldMk cId="1086977809" sldId="972"/>
        </pc:sldMkLst>
        <pc:spChg chg="mod">
          <ac:chgData name="Yun-Nung Vivian Chen" userId="db2cb587aea56d5d" providerId="LiveId" clId="{64763515-2DE7-4945-A4F4-6395BE293D00}" dt="2021-10-27T16:15:59.594" v="268" actId="2711"/>
          <ac:spMkLst>
            <pc:docMk/>
            <pc:sldMk cId="1086977809" sldId="972"/>
            <ac:spMk id="3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16:03.904" v="269" actId="1076"/>
          <ac:spMkLst>
            <pc:docMk/>
            <pc:sldMk cId="1086977809" sldId="972"/>
            <ac:spMk id="5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086977809" sldId="972"/>
            <ac:picMk id="2" creationId="{0B764337-1FDB-4813-A218-06DA29FEAE66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2285972789" sldId="973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285972789" sldId="973"/>
            <ac:picMk id="4" creationId="{A8FA5FCC-5324-4841-ACBE-6CCD04D15901}"/>
          </ac:picMkLst>
        </pc:picChg>
      </pc:sldChg>
      <pc:sldChg chg="delSp modSp modTransition modAnim">
        <pc:chgData name="Yun-Nung Vivian Chen" userId="db2cb587aea56d5d" providerId="LiveId" clId="{64763515-2DE7-4945-A4F4-6395BE293D00}" dt="2021-10-27T16:16:28.888" v="271" actId="2711"/>
        <pc:sldMkLst>
          <pc:docMk/>
          <pc:sldMk cId="3532465193" sldId="974"/>
        </pc:sldMkLst>
        <pc:spChg chg="mod">
          <ac:chgData name="Yun-Nung Vivian Chen" userId="db2cb587aea56d5d" providerId="LiveId" clId="{64763515-2DE7-4945-A4F4-6395BE293D00}" dt="2021-10-27T16:16:21.392" v="270" actId="2711"/>
          <ac:spMkLst>
            <pc:docMk/>
            <pc:sldMk cId="3532465193" sldId="974"/>
            <ac:spMk id="3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16:28.888" v="271" actId="2711"/>
          <ac:spMkLst>
            <pc:docMk/>
            <pc:sldMk cId="3532465193" sldId="974"/>
            <ac:spMk id="9" creationId="{CEA5E470-727E-46E7-BCCB-B7B7D0399F4B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532465193" sldId="974"/>
            <ac:picMk id="2" creationId="{02522FE3-BBC9-433F-B4A6-F6E5F771A6F7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4262995543" sldId="975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262995543" sldId="975"/>
            <ac:picMk id="2" creationId="{C9C70803-C7EE-4CED-8282-6EBE4BEC9243}"/>
          </ac:picMkLst>
        </pc:picChg>
      </pc:sldChg>
      <pc:sldChg chg="delSp modSp modTransition modAnim">
        <pc:chgData name="Yun-Nung Vivian Chen" userId="db2cb587aea56d5d" providerId="LiveId" clId="{64763515-2DE7-4945-A4F4-6395BE293D00}" dt="2021-10-27T16:16:36.206" v="272" actId="2711"/>
        <pc:sldMkLst>
          <pc:docMk/>
          <pc:sldMk cId="3644952740" sldId="976"/>
        </pc:sldMkLst>
        <pc:spChg chg="mod">
          <ac:chgData name="Yun-Nung Vivian Chen" userId="db2cb587aea56d5d" providerId="LiveId" clId="{64763515-2DE7-4945-A4F4-6395BE293D00}" dt="2021-10-27T16:16:36.206" v="272" actId="2711"/>
          <ac:spMkLst>
            <pc:docMk/>
            <pc:sldMk cId="3644952740" sldId="976"/>
            <ac:spMk id="9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644952740" sldId="976"/>
            <ac:picMk id="2" creationId="{FA2EB240-7B66-4827-BC4E-1874B8585F36}"/>
          </ac:picMkLst>
        </pc:picChg>
      </pc:sldChg>
      <pc:sldChg chg="delSp modSp modTransition modAnim">
        <pc:chgData name="Yun-Nung Vivian Chen" userId="db2cb587aea56d5d" providerId="LiveId" clId="{64763515-2DE7-4945-A4F4-6395BE293D00}" dt="2021-10-27T16:18:52.095" v="273" actId="2711"/>
        <pc:sldMkLst>
          <pc:docMk/>
          <pc:sldMk cId="446888778" sldId="977"/>
        </pc:sldMkLst>
        <pc:spChg chg="mod">
          <ac:chgData name="Yun-Nung Vivian Chen" userId="db2cb587aea56d5d" providerId="LiveId" clId="{64763515-2DE7-4945-A4F4-6395BE293D00}" dt="2021-10-27T16:18:52.095" v="273" actId="2711"/>
          <ac:spMkLst>
            <pc:docMk/>
            <pc:sldMk cId="446888778" sldId="977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46888778" sldId="977"/>
            <ac:picMk id="2" creationId="{E7A8A9FA-067D-4231-8AD1-02062326DF3B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1822152230" sldId="978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822152230" sldId="978"/>
            <ac:picMk id="3" creationId="{60C3B0AA-CAB4-4C5A-84A5-4BE65BDB803E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2994760417" sldId="979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994760417" sldId="979"/>
            <ac:picMk id="2" creationId="{E95F216C-FEA1-43B8-AB59-D608AFFAE3A6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1656454952" sldId="980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656454952" sldId="980"/>
            <ac:picMk id="2" creationId="{759DB73C-A840-49D6-8FE9-E93E5AE94EAD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2683946206" sldId="981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683946206" sldId="981"/>
            <ac:picMk id="2" creationId="{4ADE5649-458E-444F-BCB6-D6711C998EDA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1584973549" sldId="982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584973549" sldId="982"/>
            <ac:picMk id="2" creationId="{74DC8FBF-8A0F-401D-8AFF-59E8A0AB5ED3}"/>
          </ac:picMkLst>
        </pc:picChg>
      </pc:sldChg>
      <pc:sldChg chg="delSp modSp modTransition modAnim">
        <pc:chgData name="Yun-Nung Vivian Chen" userId="db2cb587aea56d5d" providerId="LiveId" clId="{64763515-2DE7-4945-A4F4-6395BE293D00}" dt="2021-10-27T16:19:02.703" v="274" actId="2711"/>
        <pc:sldMkLst>
          <pc:docMk/>
          <pc:sldMk cId="4036787994" sldId="983"/>
        </pc:sldMkLst>
        <pc:spChg chg="mod">
          <ac:chgData name="Yun-Nung Vivian Chen" userId="db2cb587aea56d5d" providerId="LiveId" clId="{64763515-2DE7-4945-A4F4-6395BE293D00}" dt="2021-10-27T16:19:02.703" v="274" actId="2711"/>
          <ac:spMkLst>
            <pc:docMk/>
            <pc:sldMk cId="4036787994" sldId="983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036787994" sldId="983"/>
            <ac:picMk id="2" creationId="{22EC5A02-DB6E-4BBC-A785-8D543E432050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654511143" sldId="984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654511143" sldId="984"/>
            <ac:picMk id="2" creationId="{54A46F38-B107-4468-87A3-C6413DFD23E7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3163596792" sldId="985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163596792" sldId="985"/>
            <ac:picMk id="2" creationId="{16C25AB9-ECA9-4A28-9866-DDE954E3BCDC}"/>
          </ac:picMkLst>
        </pc:picChg>
      </pc:sldChg>
      <pc:sldChg chg="delSp del mod modTransition modAnim modShow">
        <pc:chgData name="Yun-Nung Vivian Chen" userId="db2cb587aea56d5d" providerId="LiveId" clId="{64763515-2DE7-4945-A4F4-6395BE293D00}" dt="2021-10-27T16:13:00.892" v="189" actId="2696"/>
        <pc:sldMkLst>
          <pc:docMk/>
          <pc:sldMk cId="1447750" sldId="989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447750" sldId="989"/>
            <ac:picMk id="5" creationId="{EAE93E7D-05B5-47BC-AD7B-0846627B58F0}"/>
          </ac:picMkLst>
        </pc:picChg>
      </pc:sldChg>
      <pc:sldChg chg="modSp add mod">
        <pc:chgData name="Yun-Nung Vivian Chen" userId="db2cb587aea56d5d" providerId="LiveId" clId="{64763515-2DE7-4945-A4F4-6395BE293D00}" dt="2021-10-27T16:13:14.816" v="193" actId="20577"/>
        <pc:sldMkLst>
          <pc:docMk/>
          <pc:sldMk cId="1346832920" sldId="989"/>
        </pc:sldMkLst>
        <pc:spChg chg="mod">
          <ac:chgData name="Yun-Nung Vivian Chen" userId="db2cb587aea56d5d" providerId="LiveId" clId="{64763515-2DE7-4945-A4F4-6395BE293D00}" dt="2021-10-27T16:13:14.816" v="193" actId="20577"/>
          <ac:spMkLst>
            <pc:docMk/>
            <pc:sldMk cId="1346832920" sldId="989"/>
            <ac:spMk id="3" creationId="{61248670-7C0E-43FB-9D7D-725EB4A6FCF2}"/>
          </ac:spMkLst>
        </pc:spChg>
      </pc:sldChg>
      <pc:sldChg chg="add">
        <pc:chgData name="Yun-Nung Vivian Chen" userId="db2cb587aea56d5d" providerId="LiveId" clId="{64763515-2DE7-4945-A4F4-6395BE293D00}" dt="2021-10-27T16:13:09.410" v="190"/>
        <pc:sldMkLst>
          <pc:docMk/>
          <pc:sldMk cId="675491990" sldId="990"/>
        </pc:sldMkLst>
      </pc:sldChg>
      <pc:sldChg chg="delSp modSp del mod modTransition modAnim modShow">
        <pc:chgData name="Yun-Nung Vivian Chen" userId="db2cb587aea56d5d" providerId="LiveId" clId="{64763515-2DE7-4945-A4F4-6395BE293D00}" dt="2021-10-27T16:13:00.892" v="189" actId="2696"/>
        <pc:sldMkLst>
          <pc:docMk/>
          <pc:sldMk cId="4134856945" sldId="990"/>
        </pc:sldMkLst>
        <pc:spChg chg="mod">
          <ac:chgData name="Yun-Nung Vivian Chen" userId="db2cb587aea56d5d" providerId="LiveId" clId="{64763515-2DE7-4945-A4F4-6395BE293D00}" dt="2021-10-27T16:09:07.308" v="170" actId="27636"/>
          <ac:spMkLst>
            <pc:docMk/>
            <pc:sldMk cId="4134856945" sldId="990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134856945" sldId="990"/>
            <ac:picMk id="2" creationId="{F86229B2-8E50-4EF8-ABF0-DB730B5F638E}"/>
          </ac:picMkLst>
        </pc:picChg>
      </pc:sldChg>
      <pc:sldChg chg="delSp modSp del mod modTransition modAnim modShow">
        <pc:chgData name="Yun-Nung Vivian Chen" userId="db2cb587aea56d5d" providerId="LiveId" clId="{64763515-2DE7-4945-A4F4-6395BE293D00}" dt="2021-10-27T16:13:00.892" v="189" actId="2696"/>
        <pc:sldMkLst>
          <pc:docMk/>
          <pc:sldMk cId="1371188849" sldId="991"/>
        </pc:sldMkLst>
        <pc:spChg chg="mod">
          <ac:chgData name="Yun-Nung Vivian Chen" userId="db2cb587aea56d5d" providerId="LiveId" clId="{64763515-2DE7-4945-A4F4-6395BE293D00}" dt="2021-10-27T16:09:25.222" v="172" actId="2711"/>
          <ac:spMkLst>
            <pc:docMk/>
            <pc:sldMk cId="1371188849" sldId="991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371188849" sldId="991"/>
            <ac:picMk id="2" creationId="{DA5D4D2A-33DE-44DF-ACCD-6F30DD3DEC22}"/>
          </ac:picMkLst>
        </pc:picChg>
      </pc:sldChg>
      <pc:sldChg chg="add">
        <pc:chgData name="Yun-Nung Vivian Chen" userId="db2cb587aea56d5d" providerId="LiveId" clId="{64763515-2DE7-4945-A4F4-6395BE293D00}" dt="2021-10-27T16:13:09.410" v="190"/>
        <pc:sldMkLst>
          <pc:docMk/>
          <pc:sldMk cId="3922409080" sldId="991"/>
        </pc:sldMkLst>
      </pc:sldChg>
      <pc:sldChg chg="delSp modSp del mod modTransition modAnim modShow">
        <pc:chgData name="Yun-Nung Vivian Chen" userId="db2cb587aea56d5d" providerId="LiveId" clId="{64763515-2DE7-4945-A4F4-6395BE293D00}" dt="2021-10-27T16:13:00.892" v="189" actId="2696"/>
        <pc:sldMkLst>
          <pc:docMk/>
          <pc:sldMk cId="735246135" sldId="992"/>
        </pc:sldMkLst>
        <pc:spChg chg="mod">
          <ac:chgData name="Yun-Nung Vivian Chen" userId="db2cb587aea56d5d" providerId="LiveId" clId="{64763515-2DE7-4945-A4F4-6395BE293D00}" dt="2021-10-27T16:09:55.532" v="176" actId="2711"/>
          <ac:spMkLst>
            <pc:docMk/>
            <pc:sldMk cId="735246135" sldId="992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735246135" sldId="992"/>
            <ac:picMk id="2" creationId="{0BB4DB32-5081-4FBC-A36B-E48AB343D61D}"/>
          </ac:picMkLst>
        </pc:picChg>
      </pc:sldChg>
      <pc:sldChg chg="add">
        <pc:chgData name="Yun-Nung Vivian Chen" userId="db2cb587aea56d5d" providerId="LiveId" clId="{64763515-2DE7-4945-A4F4-6395BE293D00}" dt="2021-10-27T16:13:09.410" v="190"/>
        <pc:sldMkLst>
          <pc:docMk/>
          <pc:sldMk cId="2823071036" sldId="992"/>
        </pc:sldMkLst>
      </pc:sldChg>
      <pc:sldChg chg="add">
        <pc:chgData name="Yun-Nung Vivian Chen" userId="db2cb587aea56d5d" providerId="LiveId" clId="{64763515-2DE7-4945-A4F4-6395BE293D00}" dt="2021-10-27T16:13:09.410" v="190"/>
        <pc:sldMkLst>
          <pc:docMk/>
          <pc:sldMk cId="34126776" sldId="993"/>
        </pc:sldMkLst>
      </pc:sldChg>
      <pc:sldChg chg="delSp modSp del mod modTransition modAnim modShow">
        <pc:chgData name="Yun-Nung Vivian Chen" userId="db2cb587aea56d5d" providerId="LiveId" clId="{64763515-2DE7-4945-A4F4-6395BE293D00}" dt="2021-10-27T16:13:00.892" v="189" actId="2696"/>
        <pc:sldMkLst>
          <pc:docMk/>
          <pc:sldMk cId="208348473" sldId="993"/>
        </pc:sldMkLst>
        <pc:spChg chg="mod">
          <ac:chgData name="Yun-Nung Vivian Chen" userId="db2cb587aea56d5d" providerId="LiveId" clId="{64763515-2DE7-4945-A4F4-6395BE293D00}" dt="2021-10-27T16:10:06.135" v="179" actId="2711"/>
          <ac:spMkLst>
            <pc:docMk/>
            <pc:sldMk cId="208348473" sldId="993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08348473" sldId="993"/>
            <ac:picMk id="2" creationId="{2B984B67-9DB2-4117-9808-888FDA370D1C}"/>
          </ac:picMkLst>
        </pc:picChg>
      </pc:sldChg>
      <pc:sldChg chg="add">
        <pc:chgData name="Yun-Nung Vivian Chen" userId="db2cb587aea56d5d" providerId="LiveId" clId="{64763515-2DE7-4945-A4F4-6395BE293D00}" dt="2021-10-27T16:13:09.410" v="190"/>
        <pc:sldMkLst>
          <pc:docMk/>
          <pc:sldMk cId="1012589263" sldId="994"/>
        </pc:sldMkLst>
      </pc:sldChg>
      <pc:sldChg chg="delSp del mod modTransition modAnim modShow">
        <pc:chgData name="Yun-Nung Vivian Chen" userId="db2cb587aea56d5d" providerId="LiveId" clId="{64763515-2DE7-4945-A4F4-6395BE293D00}" dt="2021-10-27T16:13:00.892" v="189" actId="2696"/>
        <pc:sldMkLst>
          <pc:docMk/>
          <pc:sldMk cId="3318471358" sldId="994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318471358" sldId="994"/>
            <ac:picMk id="2" creationId="{FB8B12F4-921C-41E9-A721-084EDD568EFB}"/>
          </ac:picMkLst>
        </pc:picChg>
      </pc:sldChg>
      <pc:sldChg chg="delSp mod modTransition modAnim modShow">
        <pc:chgData name="Yun-Nung Vivian Chen" userId="db2cb587aea56d5d" providerId="LiveId" clId="{64763515-2DE7-4945-A4F4-6395BE293D00}" dt="2021-10-27T15:31:38.205" v="2" actId="729"/>
        <pc:sldMkLst>
          <pc:docMk/>
          <pc:sldMk cId="1552946529" sldId="995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552946529" sldId="995"/>
            <ac:picMk id="3" creationId="{7CD95E9C-E71A-4049-9E31-ADCBA22598E2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7:23.884" v="156" actId="2711"/>
        <pc:sldMkLst>
          <pc:docMk/>
          <pc:sldMk cId="1692302084" sldId="996"/>
        </pc:sldMkLst>
        <pc:spChg chg="mod">
          <ac:chgData name="Yun-Nung Vivian Chen" userId="db2cb587aea56d5d" providerId="LiveId" clId="{64763515-2DE7-4945-A4F4-6395BE293D00}" dt="2021-10-27T16:07:23.884" v="156" actId="2711"/>
          <ac:spMkLst>
            <pc:docMk/>
            <pc:sldMk cId="1692302084" sldId="996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692302084" sldId="996"/>
            <ac:picMk id="2" creationId="{31E54221-D9DE-45B2-B46A-232DFE9C3E0A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7:31.100" v="157" actId="2711"/>
        <pc:sldMkLst>
          <pc:docMk/>
          <pc:sldMk cId="1189288932" sldId="997"/>
        </pc:sldMkLst>
        <pc:spChg chg="mod">
          <ac:chgData name="Yun-Nung Vivian Chen" userId="db2cb587aea56d5d" providerId="LiveId" clId="{64763515-2DE7-4945-A4F4-6395BE293D00}" dt="2021-10-27T16:07:31.100" v="157" actId="2711"/>
          <ac:spMkLst>
            <pc:docMk/>
            <pc:sldMk cId="1189288932" sldId="997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189288932" sldId="997"/>
            <ac:picMk id="2" creationId="{5E55CAD1-77C3-4CB7-830F-39288BD7CDB4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7:36.949" v="158" actId="2711"/>
        <pc:sldMkLst>
          <pc:docMk/>
          <pc:sldMk cId="1204433755" sldId="998"/>
        </pc:sldMkLst>
        <pc:spChg chg="mod">
          <ac:chgData name="Yun-Nung Vivian Chen" userId="db2cb587aea56d5d" providerId="LiveId" clId="{64763515-2DE7-4945-A4F4-6395BE293D00}" dt="2021-10-27T16:07:36.949" v="158" actId="2711"/>
          <ac:spMkLst>
            <pc:docMk/>
            <pc:sldMk cId="1204433755" sldId="998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204433755" sldId="998"/>
            <ac:picMk id="2" creationId="{717FC55E-F95D-4851-B3A3-5CF8D0A95CB1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8:04.608" v="161" actId="14100"/>
        <pc:sldMkLst>
          <pc:docMk/>
          <pc:sldMk cId="2423445033" sldId="999"/>
        </pc:sldMkLst>
        <pc:spChg chg="mod">
          <ac:chgData name="Yun-Nung Vivian Chen" userId="db2cb587aea56d5d" providerId="LiveId" clId="{64763515-2DE7-4945-A4F4-6395BE293D00}" dt="2021-10-27T16:08:04.608" v="161" actId="14100"/>
          <ac:spMkLst>
            <pc:docMk/>
            <pc:sldMk cId="2423445033" sldId="999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2423445033" sldId="999"/>
            <ac:picMk id="2" creationId="{0F73446F-5B0D-44FA-A6A4-A566A4EC19EF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8:39.078" v="165" actId="14100"/>
        <pc:sldMkLst>
          <pc:docMk/>
          <pc:sldMk cId="1339269303" sldId="1000"/>
        </pc:sldMkLst>
        <pc:spChg chg="mod">
          <ac:chgData name="Yun-Nung Vivian Chen" userId="db2cb587aea56d5d" providerId="LiveId" clId="{64763515-2DE7-4945-A4F4-6395BE293D00}" dt="2021-10-27T16:08:39.078" v="165" actId="14100"/>
          <ac:spMkLst>
            <pc:docMk/>
            <pc:sldMk cId="1339269303" sldId="1000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339269303" sldId="1000"/>
            <ac:picMk id="2" creationId="{22E7F30C-700C-49F8-8F56-8BE3145F5686}"/>
          </ac:picMkLst>
        </pc:picChg>
      </pc:sldChg>
      <pc:sldChg chg="delSp modSp mod modTransition modAnim modShow">
        <pc:chgData name="Yun-Nung Vivian Chen" userId="db2cb587aea56d5d" providerId="LiveId" clId="{64763515-2DE7-4945-A4F4-6395BE293D00}" dt="2021-10-27T16:08:49.397" v="166" actId="2711"/>
        <pc:sldMkLst>
          <pc:docMk/>
          <pc:sldMk cId="1354694432" sldId="1001"/>
        </pc:sldMkLst>
        <pc:spChg chg="mod">
          <ac:chgData name="Yun-Nung Vivian Chen" userId="db2cb587aea56d5d" providerId="LiveId" clId="{64763515-2DE7-4945-A4F4-6395BE293D00}" dt="2021-10-27T16:08:49.397" v="166" actId="2711"/>
          <ac:spMkLst>
            <pc:docMk/>
            <pc:sldMk cId="1354694432" sldId="1001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354694432" sldId="1001"/>
            <ac:picMk id="2" creationId="{D1BCC826-DB13-4ACB-A8EB-36D899F2E46A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1433046566" sldId="1007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1433046566" sldId="1007"/>
            <ac:picMk id="2" creationId="{874A95E0-E7A3-4359-84DF-541F331A213B}"/>
          </ac:picMkLst>
        </pc:picChg>
      </pc:sldChg>
      <pc:sldChg chg="delSp modSp mod modTransition modAnim">
        <pc:chgData name="Yun-Nung Vivian Chen" userId="db2cb587aea56d5d" providerId="LiveId" clId="{64763515-2DE7-4945-A4F4-6395BE293D00}" dt="2021-10-27T16:19:43.590" v="276" actId="14100"/>
        <pc:sldMkLst>
          <pc:docMk/>
          <pc:sldMk cId="36379553" sldId="1008"/>
        </pc:sldMkLst>
        <pc:spChg chg="mod">
          <ac:chgData name="Yun-Nung Vivian Chen" userId="db2cb587aea56d5d" providerId="LiveId" clId="{64763515-2DE7-4945-A4F4-6395BE293D00}" dt="2021-10-27T16:19:34.684" v="275" actId="2711"/>
          <ac:spMkLst>
            <pc:docMk/>
            <pc:sldMk cId="36379553" sldId="1008"/>
            <ac:spMk id="3" creationId="{00000000-0000-0000-0000-000000000000}"/>
          </ac:spMkLst>
        </pc:spChg>
        <pc:spChg chg="mod">
          <ac:chgData name="Yun-Nung Vivian Chen" userId="db2cb587aea56d5d" providerId="LiveId" clId="{64763515-2DE7-4945-A4F4-6395BE293D00}" dt="2021-10-27T16:19:43.590" v="276" actId="14100"/>
          <ac:spMkLst>
            <pc:docMk/>
            <pc:sldMk cId="36379553" sldId="1008"/>
            <ac:spMk id="2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6379553" sldId="1008"/>
            <ac:picMk id="5" creationId="{63FB7210-A769-424E-BB79-C493387A9DA2}"/>
          </ac:picMkLst>
        </pc:picChg>
      </pc:sldChg>
      <pc:sldChg chg="delSp modTransition modAnim">
        <pc:chgData name="Yun-Nung Vivian Chen" userId="db2cb587aea56d5d" providerId="LiveId" clId="{64763515-2DE7-4945-A4F4-6395BE293D00}" dt="2021-10-27T15:31:24.450" v="1"/>
        <pc:sldMkLst>
          <pc:docMk/>
          <pc:sldMk cId="3101610205" sldId="1009"/>
        </pc:sldMkLst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3101610205" sldId="1009"/>
            <ac:picMk id="6" creationId="{0F3F107D-129B-495A-803B-C71FC47725CA}"/>
          </ac:picMkLst>
        </pc:picChg>
      </pc:sldChg>
      <pc:sldChg chg="delSp modSp modTransition modAnim">
        <pc:chgData name="Yun-Nung Vivian Chen" userId="db2cb587aea56d5d" providerId="LiveId" clId="{64763515-2DE7-4945-A4F4-6395BE293D00}" dt="2021-10-27T16:20:22.547" v="277" actId="2711"/>
        <pc:sldMkLst>
          <pc:docMk/>
          <pc:sldMk cId="4209830692" sldId="1010"/>
        </pc:sldMkLst>
        <pc:spChg chg="mod">
          <ac:chgData name="Yun-Nung Vivian Chen" userId="db2cb587aea56d5d" providerId="LiveId" clId="{64763515-2DE7-4945-A4F4-6395BE293D00}" dt="2021-10-27T16:20:22.547" v="277" actId="2711"/>
          <ac:spMkLst>
            <pc:docMk/>
            <pc:sldMk cId="4209830692" sldId="1010"/>
            <ac:spMk id="3" creationId="{00000000-0000-0000-0000-000000000000}"/>
          </ac:spMkLst>
        </pc:spChg>
        <pc:picChg chg="del">
          <ac:chgData name="Yun-Nung Vivian Chen" userId="db2cb587aea56d5d" providerId="LiveId" clId="{64763515-2DE7-4945-A4F4-6395BE293D00}" dt="2021-10-27T15:31:24.450" v="1"/>
          <ac:picMkLst>
            <pc:docMk/>
            <pc:sldMk cId="4209830692" sldId="1010"/>
            <ac:picMk id="5" creationId="{0584DBF5-1C76-450D-A78D-7FC7195B7AE8}"/>
          </ac:picMkLst>
        </pc:picChg>
      </pc:sldChg>
      <pc:sldMasterChg chg="addSp delSp modSp mod">
        <pc:chgData name="Yun-Nung Vivian Chen" userId="db2cb587aea56d5d" providerId="LiveId" clId="{64763515-2DE7-4945-A4F4-6395BE293D00}" dt="2021-10-27T16:00:01.690" v="35" actId="21"/>
        <pc:sldMasterMkLst>
          <pc:docMk/>
          <pc:sldMasterMk cId="691698797" sldId="2147483651"/>
        </pc:sldMasterMkLst>
        <pc:spChg chg="add del mod">
          <ac:chgData name="Yun-Nung Vivian Chen" userId="db2cb587aea56d5d" providerId="LiveId" clId="{64763515-2DE7-4945-A4F4-6395BE293D00}" dt="2021-10-27T16:00:01.690" v="35" actId="21"/>
          <ac:spMkLst>
            <pc:docMk/>
            <pc:sldMasterMk cId="691698797" sldId="2147483651"/>
            <ac:spMk id="2" creationId="{B6D6CE1C-83E3-4769-8237-B3FBC883976F}"/>
          </ac:spMkLst>
        </pc:spChg>
      </pc:sldMasterChg>
      <pc:sldMasterChg chg="addSp delSp modSp mod">
        <pc:chgData name="Yun-Nung Vivian Chen" userId="db2cb587aea56d5d" providerId="LiveId" clId="{64763515-2DE7-4945-A4F4-6395BE293D00}" dt="2021-10-27T16:00:14.940" v="38" actId="478"/>
        <pc:sldMasterMkLst>
          <pc:docMk/>
          <pc:sldMasterMk cId="1086816533" sldId="2147483656"/>
        </pc:sldMasterMkLst>
        <pc:spChg chg="del mod">
          <ac:chgData name="Yun-Nung Vivian Chen" userId="db2cb587aea56d5d" providerId="LiveId" clId="{64763515-2DE7-4945-A4F4-6395BE293D00}" dt="2021-10-27T16:00:14.940" v="38" actId="478"/>
          <ac:spMkLst>
            <pc:docMk/>
            <pc:sldMasterMk cId="1086816533" sldId="2147483656"/>
            <ac:spMk id="3" creationId="{F03DAA2A-9702-4A23-B963-4438E825398A}"/>
          </ac:spMkLst>
        </pc:spChg>
        <pc:spChg chg="add mod">
          <ac:chgData name="Yun-Nung Vivian Chen" userId="db2cb587aea56d5d" providerId="LiveId" clId="{64763515-2DE7-4945-A4F4-6395BE293D00}" dt="2021-10-27T16:00:12.110" v="37"/>
          <ac:spMkLst>
            <pc:docMk/>
            <pc:sldMasterMk cId="1086816533" sldId="2147483656"/>
            <ac:spMk id="4" creationId="{16C15075-6BA4-4195-BBD7-2086856549A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22CFD-4885-42A2-A26C-74C7E5C07BCA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BE6DE-86C8-433F-9083-D842B4F003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62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54DB1F4-DBF4-403B-8040-4C6AC4D80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61C6-9DDA-4BEE-BC6B-76833DCFF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538"/>
            <a:ext cx="11573197" cy="500722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EE8440CD-9CAF-4887-A330-F2E9CAD24910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A901A249-5C2F-4A5E-A1F7-B8FA0AB3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226" y="6534514"/>
            <a:ext cx="48006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54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54DB1F4-DBF4-403B-8040-4C6AC4D80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B61C6-9DDA-4BEE-BC6B-76833DCFF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9" y="1340538"/>
            <a:ext cx="5772472" cy="500722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EE8440CD-9CAF-4887-A330-F2E9CAD24910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A901A249-5C2F-4A5E-A1F7-B8FA0AB3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226" y="6534514"/>
            <a:ext cx="48006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1BC331-074E-4D1A-B1F8-FB3336BF68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340538"/>
            <a:ext cx="5800725" cy="500722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8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310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96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4632"/>
            <a:ext cx="10363200" cy="148407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003686"/>
            <a:ext cx="4876800" cy="416851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9624" y="2003686"/>
            <a:ext cx="4876800" cy="416851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6D8F-21A1-45D3-9D60-C33691314FF4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14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 cap="none" baseline="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3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6"/>
            <a:ext cx="26443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F640C37-92B3-46B8-8101-AD435C6F3F22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1465" y="6272785"/>
            <a:ext cx="6327648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45149" y="2430623"/>
            <a:ext cx="12192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600" y="2508607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851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7" name="Picture 2" descr="Image result for questions">
            <a:extLst>
              <a:ext uri="{FF2B5EF4-FFF2-40B4-BE49-F238E27FC236}">
                <a16:creationId xmlns:a16="http://schemas.microsoft.com/office/drawing/2014/main" id="{E4F7531B-E8A1-4215-8134-677811621C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02" y="2369368"/>
            <a:ext cx="4025929" cy="19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4632"/>
            <a:ext cx="10363200" cy="148407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003686"/>
            <a:ext cx="4876800" cy="416851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9624" y="2003686"/>
            <a:ext cx="4876800" cy="416851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8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 cap="none" baseline="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3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8" y="6272786"/>
            <a:ext cx="264430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F640C37-92B3-46B8-8101-AD435C6F3F22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1465" y="6272785"/>
            <a:ext cx="6327648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45149" y="2430623"/>
            <a:ext cx="12192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600" y="2508607"/>
            <a:ext cx="1188299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5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投影片編號版面配置區 3">
            <a:extLst>
              <a:ext uri="{FF2B5EF4-FFF2-40B4-BE49-F238E27FC236}">
                <a16:creationId xmlns:a16="http://schemas.microsoft.com/office/drawing/2014/main" id="{AA57AAF6-790D-4C71-A5BA-2ABBD895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226" y="6534514"/>
            <a:ext cx="48006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0B3A3E-6293-4656-81A2-6710B95E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538"/>
            <a:ext cx="11573197" cy="500722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Bef>
                <a:spcPts val="60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6739FD2-AB08-4E46-89D6-B4E5A614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226" y="6534514"/>
            <a:ext cx="48006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3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3C426F9-42B2-4C4B-BE45-C0B66A0DF9FE}"/>
              </a:ext>
            </a:extLst>
          </p:cNvPr>
          <p:cNvSpPr/>
          <p:nvPr userDrawn="1"/>
        </p:nvSpPr>
        <p:spPr>
          <a:xfrm>
            <a:off x="0" y="2275114"/>
            <a:ext cx="12192000" cy="2161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12626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2432944" y="3986363"/>
            <a:ext cx="7200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71D5202C-AA43-4DE9-B188-07C505B1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226" y="6534514"/>
            <a:ext cx="48006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4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2" r:id="rId3"/>
    <p:sldLayoutId id="2147483685" r:id="rId4"/>
    <p:sldLayoutId id="214748368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16C15075-6BA4-4195-BBD7-2086856549A9}"/>
              </a:ext>
            </a:extLst>
          </p:cNvPr>
          <p:cNvSpPr/>
          <p:nvPr userDrawn="1"/>
        </p:nvSpPr>
        <p:spPr>
          <a:xfrm>
            <a:off x="10995839" y="-7792"/>
            <a:ext cx="1196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#ADA2021</a:t>
            </a:r>
          </a:p>
        </p:txBody>
      </p:sp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7" r:id="rId2"/>
    <p:sldLayoutId id="2147483681" r:id="rId3"/>
    <p:sldLayoutId id="2147483687" r:id="rId4"/>
    <p:sldLayoutId id="2147483680" r:id="rId5"/>
    <p:sldLayoutId id="2147483658" r:id="rId6"/>
    <p:sldLayoutId id="2147483683" r:id="rId7"/>
    <p:sldLayoutId id="2147483691" r:id="rId8"/>
    <p:sldLayoutId id="2147483678" r:id="rId9"/>
    <p:sldLayoutId id="2147483679" r:id="rId10"/>
    <p:sldLayoutId id="2147483676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86" r:id="rId27"/>
    <p:sldLayoutId id="2147483690" r:id="rId28"/>
    <p:sldLayoutId id="2147483692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12" Type="http://schemas.openxmlformats.org/officeDocument/2006/relationships/image" Target="../media/image2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11" Type="http://schemas.openxmlformats.org/officeDocument/2006/relationships/image" Target="../media/image17.gif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4.xml"/><Relationship Id="rId12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2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7.png"/><Relationship Id="rId5" Type="http://schemas.openxmlformats.org/officeDocument/2006/relationships/tags" Target="../tags/tag19.xml"/><Relationship Id="rId10" Type="http://schemas.openxmlformats.org/officeDocument/2006/relationships/image" Target="../media/image24.png"/><Relationship Id="rId4" Type="http://schemas.openxmlformats.org/officeDocument/2006/relationships/tags" Target="../tags/tag18.xml"/><Relationship Id="rId9" Type="http://schemas.openxmlformats.org/officeDocument/2006/relationships/image" Target="../media/image23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6" Type="http://schemas.openxmlformats.org/officeDocument/2006/relationships/image" Target="../media/image15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5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41.xml"/><Relationship Id="rId7" Type="http://schemas.openxmlformats.org/officeDocument/2006/relationships/image" Target="../media/image4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3.xml"/><Relationship Id="rId10" Type="http://schemas.openxmlformats.org/officeDocument/2006/relationships/image" Target="../media/image52.png"/><Relationship Id="rId4" Type="http://schemas.openxmlformats.org/officeDocument/2006/relationships/tags" Target="../tags/tag42.xml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50.xml"/><Relationship Id="rId7" Type="http://schemas.openxmlformats.org/officeDocument/2006/relationships/image" Target="../media/image56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Relationship Id="rId6" Type="http://schemas.openxmlformats.org/officeDocument/2006/relationships/image" Target="../media/image4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430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tags" Target="../tags/tag59.xml"/><Relationship Id="rId12" Type="http://schemas.openxmlformats.org/officeDocument/2006/relationships/image" Target="../media/image6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11" Type="http://schemas.openxmlformats.org/officeDocument/2006/relationships/image" Target="../media/image64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63.png"/><Relationship Id="rId4" Type="http://schemas.openxmlformats.org/officeDocument/2006/relationships/tags" Target="../tags/tag60.xml"/><Relationship Id="rId9" Type="http://schemas.openxmlformats.org/officeDocument/2006/relationships/image" Target="../media/image4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63.xml"/><Relationship Id="rId7" Type="http://schemas.openxmlformats.org/officeDocument/2006/relationships/image" Target="../media/image66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74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73.png"/><Relationship Id="rId2" Type="http://schemas.openxmlformats.org/officeDocument/2006/relationships/tags" Target="../tags/tag70.xml"/><Relationship Id="rId16" Type="http://schemas.openxmlformats.org/officeDocument/2006/relationships/image" Target="../media/image77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72.png"/><Relationship Id="rId5" Type="http://schemas.openxmlformats.org/officeDocument/2006/relationships/tags" Target="../tags/tag73.xml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tags" Target="../tags/tag72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81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80.png"/><Relationship Id="rId2" Type="http://schemas.openxmlformats.org/officeDocument/2006/relationships/tags" Target="../tags/tag78.xml"/><Relationship Id="rId16" Type="http://schemas.openxmlformats.org/officeDocument/2006/relationships/image" Target="../media/image8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79.png"/><Relationship Id="rId5" Type="http://schemas.openxmlformats.org/officeDocument/2006/relationships/tags" Target="../tags/tag81.xml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0.xml"/><Relationship Id="rId6" Type="http://schemas.openxmlformats.org/officeDocument/2006/relationships/image" Target="../media/image2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92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91.png"/><Relationship Id="rId11" Type="http://schemas.openxmlformats.org/officeDocument/2006/relationships/image" Target="../media/image200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766A4824-C2B5-4DE7-9D20-B5B96CEEC676}"/>
              </a:ext>
            </a:extLst>
          </p:cNvPr>
          <p:cNvSpPr/>
          <p:nvPr/>
        </p:nvSpPr>
        <p:spPr>
          <a:xfrm>
            <a:off x="0" y="4675413"/>
            <a:ext cx="12191852" cy="21825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69">
            <a:extLst>
              <a:ext uri="{FF2B5EF4-FFF2-40B4-BE49-F238E27FC236}">
                <a16:creationId xmlns:a16="http://schemas.microsoft.com/office/drawing/2014/main" id="{30E50A71-54F1-48A7-9225-86B5ADDF11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8" y="4800599"/>
            <a:ext cx="12192000" cy="114844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ea typeface="맑은 고딕" pitchFamily="50" charset="-127"/>
              </a:rPr>
              <a:t>Algorithm Design and Analysis</a:t>
            </a:r>
            <a:br>
              <a:rPr lang="en-US" altLang="ko-KR" sz="3600" b="1" dirty="0">
                <a:solidFill>
                  <a:schemeClr val="bg1"/>
                </a:solidFill>
                <a:ea typeface="맑은 고딕" pitchFamily="50" charset="-127"/>
              </a:rPr>
            </a:br>
            <a:r>
              <a:rPr lang="en-US" altLang="zh-TW" sz="3600" b="1" dirty="0">
                <a:solidFill>
                  <a:schemeClr val="bg1"/>
                </a:solidFill>
                <a:ea typeface="맑은 고딕" pitchFamily="50" charset="-127"/>
              </a:rPr>
              <a:t>Greedy Algorithms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22A5FB1-81A5-44D0-B011-D7CC62E707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48" y="6296516"/>
            <a:ext cx="12192000" cy="43204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Yun-Nung (Vivian) Chen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5" name="Picture 2" descr="「台灣大學」的圖片搜尋結果">
            <a:extLst>
              <a:ext uri="{FF2B5EF4-FFF2-40B4-BE49-F238E27FC236}">
                <a16:creationId xmlns:a16="http://schemas.microsoft.com/office/drawing/2014/main" id="{B0B5361D-6A47-4A9E-9DBF-4D16F9B9D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62" y="6200596"/>
            <a:ext cx="2304256" cy="6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「greedy」的圖片搜尋結果">
            <a:extLst>
              <a:ext uri="{FF2B5EF4-FFF2-40B4-BE49-F238E27FC236}">
                <a16:creationId xmlns:a16="http://schemas.microsoft.com/office/drawing/2014/main" id="{B7B468D5-C6BF-4B8E-94E5-96B770CED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30" y="182260"/>
            <a:ext cx="4475843" cy="436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1">
            <a:extLst>
              <a:ext uri="{FF2B5EF4-FFF2-40B4-BE49-F238E27FC236}">
                <a16:creationId xmlns:a16="http://schemas.microsoft.com/office/drawing/2014/main" id="{FCCB511D-B385-463B-8E8A-7E9C4EABF990}"/>
              </a:ext>
            </a:extLst>
          </p:cNvPr>
          <p:cNvSpPr/>
          <p:nvPr/>
        </p:nvSpPr>
        <p:spPr>
          <a:xfrm>
            <a:off x="3708019" y="5893092"/>
            <a:ext cx="47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a typeface="맑은 고딕" pitchFamily="50" charset="-127"/>
              </a:rPr>
              <a:t>http://ada.miulab.tw	</a:t>
            </a:r>
            <a:r>
              <a:rPr lang="en-US" altLang="zh-TW" b="1" dirty="0" err="1">
                <a:solidFill>
                  <a:srgbClr val="FFFF00"/>
                </a:solidFill>
                <a:ea typeface="맑은 고딕" pitchFamily="50" charset="-127"/>
              </a:rPr>
              <a:t>slido</a:t>
            </a:r>
            <a:r>
              <a:rPr lang="en-US" altLang="zh-TW" b="1" dirty="0">
                <a:solidFill>
                  <a:srgbClr val="FFFF00"/>
                </a:solidFill>
                <a:ea typeface="맑은 고딕" pitchFamily="50" charset="-127"/>
              </a:rPr>
              <a:t>: </a:t>
            </a:r>
            <a:r>
              <a:rPr lang="en-US" b="1" dirty="0">
                <a:solidFill>
                  <a:srgbClr val="FFFF00"/>
                </a:solidFill>
              </a:rPr>
              <a:t>#ADA2021</a:t>
            </a:r>
          </a:p>
        </p:txBody>
      </p:sp>
      <p:pic>
        <p:nvPicPr>
          <p:cNvPr id="10" name="圖片 3">
            <a:extLst>
              <a:ext uri="{FF2B5EF4-FFF2-40B4-BE49-F238E27FC236}">
                <a16:creationId xmlns:a16="http://schemas.microsoft.com/office/drawing/2014/main" id="{8BD131DC-51B8-4477-B771-5F90BC919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/>
        </p:blipFill>
        <p:spPr>
          <a:xfrm rot="21211225">
            <a:off x="1184355" y="4423660"/>
            <a:ext cx="1298163" cy="1298163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5741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0" y="2503713"/>
            <a:ext cx="12191999" cy="1346799"/>
          </a:xfrm>
        </p:spPr>
        <p:txBody>
          <a:bodyPr/>
          <a:lstStyle/>
          <a:p>
            <a:r>
              <a:rPr lang="en-US" altLang="zh-TW" b="1" dirty="0"/>
              <a:t>Greedy #1: Activity-Selection </a:t>
            </a:r>
          </a:p>
          <a:p>
            <a:r>
              <a:rPr lang="en-US" altLang="zh-TW" b="1" dirty="0"/>
              <a:t>/ Interval Scheduling</a:t>
            </a:r>
            <a:endParaRPr 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BE3AE7-5A21-4B8D-BE98-6B2CD08AAF9D}"/>
              </a:ext>
            </a:extLst>
          </p:cNvPr>
          <p:cNvSpPr/>
          <p:nvPr/>
        </p:nvSpPr>
        <p:spPr>
          <a:xfrm>
            <a:off x="2057400" y="4645339"/>
            <a:ext cx="9458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Textbook Chapter 16.1 – An activity-selection problem</a:t>
            </a:r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85335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00E742D-7827-40D6-8E5B-C79B23958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Activity-Selection/ Interval Scheduling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340538"/>
                <a:ext cx="11767603" cy="500722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 activities with start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finish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>
                    <a:latin typeface="+mj-lt"/>
                  </a:rPr>
                  <a:t> </a:t>
                </a:r>
                <a:r>
                  <a:rPr lang="en-US" altLang="zh-TW" dirty="0">
                    <a:latin typeface="+mj-lt"/>
                  </a:rPr>
                  <a:t>(the activities are sorted in monotonically increasing order of finish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…≤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>
                    <a:latin typeface="+mj-lt"/>
                  </a:rPr>
                  <a:t>)</a:t>
                </a:r>
              </a:p>
              <a:p>
                <a:r>
                  <a:rPr lang="en-US" dirty="0">
                    <a:latin typeface="+mj-lt"/>
                  </a:rPr>
                  <a:t>Output: the </a:t>
                </a:r>
                <a:r>
                  <a:rPr lang="en-US" u="sng" dirty="0">
                    <a:latin typeface="+mj-lt"/>
                  </a:rPr>
                  <a:t>maximum number </a:t>
                </a:r>
                <a:r>
                  <a:rPr lang="en-US" dirty="0">
                    <a:latin typeface="+mj-lt"/>
                  </a:rPr>
                  <a:t>of compatible activities</a:t>
                </a:r>
              </a:p>
              <a:p>
                <a:r>
                  <a:rPr lang="en-US" dirty="0">
                    <a:latin typeface="+mj-lt"/>
                  </a:rPr>
                  <a:t>Without loss of generality: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</a:t>
                </a:r>
              </a:p>
              <a:p>
                <a:pPr lvl="1"/>
                <a:r>
                  <a:rPr lang="zh-TW" altLang="en-US" dirty="0">
                    <a:latin typeface="+mj-lt"/>
                  </a:rPr>
                  <a:t>大的包小的則不考慮大的 </a:t>
                </a:r>
                <a:r>
                  <a:rPr lang="en-US" altLang="zh-TW" dirty="0">
                    <a:latin typeface="+mj-lt"/>
                    <a:sym typeface="Wingdings" panose="05000000000000000000" pitchFamily="2" charset="2"/>
                  </a:rPr>
                  <a:t> </a:t>
                </a:r>
                <a:r>
                  <a:rPr lang="zh-TW" altLang="en-US" dirty="0">
                    <a:latin typeface="+mj-lt"/>
                    <a:sym typeface="Wingdings" panose="05000000000000000000" pitchFamily="2" charset="2"/>
                  </a:rPr>
                  <a:t>用小的取代大的一定不會變差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340538"/>
                <a:ext cx="11767603" cy="5007226"/>
              </a:xfrm>
              <a:blipFill>
                <a:blip r:embed="rId3"/>
                <a:stretch>
                  <a:fillRect l="-933" t="-2192" r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741892" y="3660584"/>
            <a:ext cx="7841880" cy="2854775"/>
            <a:chOff x="685800" y="3304310"/>
            <a:chExt cx="7841880" cy="2854775"/>
          </a:xfrm>
        </p:grpSpPr>
        <p:cxnSp>
          <p:nvCxnSpPr>
            <p:cNvPr id="33" name="直線單箭頭接點 32"/>
            <p:cNvCxnSpPr/>
            <p:nvPr/>
          </p:nvCxnSpPr>
          <p:spPr>
            <a:xfrm>
              <a:off x="1210886" y="5762321"/>
              <a:ext cx="667096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906997" y="5577655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cxnSp>
          <p:nvCxnSpPr>
            <p:cNvPr id="47" name="直線接點 46"/>
            <p:cNvCxnSpPr/>
            <p:nvPr/>
          </p:nvCxnSpPr>
          <p:spPr>
            <a:xfrm flipV="1">
              <a:off x="1210886" y="3642576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2003366" y="3642576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 flipV="1">
              <a:off x="2809701" y="3642576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 flipV="1">
              <a:off x="3616036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4422371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5223163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 flipV="1">
              <a:off x="6029497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1210886" y="3725703"/>
              <a:ext cx="1593272" cy="2410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224740" y="4062368"/>
              <a:ext cx="3189318" cy="2410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2818012" y="4399033"/>
              <a:ext cx="2396837" cy="2410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2818011" y="4735698"/>
              <a:ext cx="3211485" cy="2410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直線接點 57"/>
            <p:cNvCxnSpPr/>
            <p:nvPr/>
          </p:nvCxnSpPr>
          <p:spPr>
            <a:xfrm flipV="1">
              <a:off x="6838603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/>
            <p:nvPr/>
          </p:nvCxnSpPr>
          <p:spPr>
            <a:xfrm flipV="1">
              <a:off x="7644937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5223163" y="5418942"/>
              <a:ext cx="2421773" cy="2410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6039197" y="5080677"/>
              <a:ext cx="792480" cy="24106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849284" y="3642575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858288" y="4011907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847896" y="4344598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843736" y="4682538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851360" y="5016545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849974" y="5354810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685800" y="3304310"/>
              <a:ext cx="157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activity index</a:t>
              </a: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1855604" y="5787845"/>
              <a:ext cx="196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1068773" y="5782595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2684904" y="5787813"/>
              <a:ext cx="193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3493423" y="5789753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4299758" y="5787706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5078624" y="5787706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67398" y="5782594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6709064" y="5782594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7521043" y="5777668"/>
              <a:ext cx="24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pic>
        <p:nvPicPr>
          <p:cNvPr id="1028" name="Picture 4" descr="「叉叉」的圖片搜尋結果">
            <a:extLst>
              <a:ext uri="{FF2B5EF4-FFF2-40B4-BE49-F238E27FC236}">
                <a16:creationId xmlns:a16="http://schemas.microsoft.com/office/drawing/2014/main" id="{CB0ACC50-D320-4566-9B79-554786EF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777" y="4313131"/>
            <a:ext cx="403860" cy="4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「叉叉」的圖片搜尋結果">
            <a:extLst>
              <a:ext uri="{FF2B5EF4-FFF2-40B4-BE49-F238E27FC236}">
                <a16:creationId xmlns:a16="http://schemas.microsoft.com/office/drawing/2014/main" id="{74C72D7D-FAB6-4429-9D7B-6164823B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48" y="4996375"/>
            <a:ext cx="403860" cy="4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「叉叉」的圖片搜尋結果">
            <a:extLst>
              <a:ext uri="{FF2B5EF4-FFF2-40B4-BE49-F238E27FC236}">
                <a16:creationId xmlns:a16="http://schemas.microsoft.com/office/drawing/2014/main" id="{DC6B9E23-E02A-4AC1-AD09-D77B9FB6C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18" y="5699142"/>
            <a:ext cx="403860" cy="40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109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CC5A6E1-91EE-4A55-B352-C05993BD4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Weighted Interval Scheduling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540868"/>
                <a:ext cx="11573197" cy="380689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Subproblems</a:t>
                </a:r>
                <a:endParaRPr lang="en-US" dirty="0">
                  <a:solidFill>
                    <a:srgbClr val="0000FF"/>
                  </a:solidFill>
                  <a:latin typeface="+mj-lt"/>
                  <a:cs typeface="Courier"/>
                </a:endParaRP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WIS(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)</a:t>
                </a:r>
                <a:r>
                  <a:rPr lang="en-US" dirty="0">
                    <a:latin typeface="+mj-lt"/>
                  </a:rPr>
                  <a:t>: weighted interval scheduling for the first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jobs</a:t>
                </a:r>
                <a:endParaRPr lang="en-US" baseline="-25000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Goal:</a:t>
                </a:r>
                <a:r>
                  <a:rPr lang="en-US" dirty="0">
                    <a:solidFill>
                      <a:srgbClr val="0000FF"/>
                    </a:solidFill>
                    <a:latin typeface="+mj-lt"/>
                    <a:cs typeface="Courier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WIS(n)</a:t>
                </a:r>
                <a:endParaRPr lang="en-US" dirty="0">
                  <a:latin typeface="Courier"/>
                </a:endParaRPr>
              </a:p>
              <a:p>
                <a:r>
                  <a:rPr lang="en-US" dirty="0">
                    <a:latin typeface="+mj-lt"/>
                  </a:rPr>
                  <a:t>Dynamic programming algorithm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540868"/>
                <a:ext cx="11573197" cy="3806896"/>
              </a:xfrm>
              <a:blipFill>
                <a:blip r:embed="rId5"/>
                <a:stretch>
                  <a:fillRect l="-948" t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80229"/>
              </p:ext>
            </p:extLst>
          </p:nvPr>
        </p:nvGraphicFramePr>
        <p:xfrm>
          <a:off x="1785941" y="5128011"/>
          <a:ext cx="617631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257">
                  <a:extLst>
                    <a:ext uri="{9D8B030D-6E8A-4147-A177-3AD203B41FA5}">
                      <a16:colId xmlns:a16="http://schemas.microsoft.com/office/drawing/2014/main" val="293096747"/>
                    </a:ext>
                  </a:extLst>
                </a:gridCol>
                <a:gridCol w="686257">
                  <a:extLst>
                    <a:ext uri="{9D8B030D-6E8A-4147-A177-3AD203B41FA5}">
                      <a16:colId xmlns:a16="http://schemas.microsoft.com/office/drawing/2014/main" val="3401148880"/>
                    </a:ext>
                  </a:extLst>
                </a:gridCol>
                <a:gridCol w="686257">
                  <a:extLst>
                    <a:ext uri="{9D8B030D-6E8A-4147-A177-3AD203B41FA5}">
                      <a16:colId xmlns:a16="http://schemas.microsoft.com/office/drawing/2014/main" val="558699100"/>
                    </a:ext>
                  </a:extLst>
                </a:gridCol>
                <a:gridCol w="686257">
                  <a:extLst>
                    <a:ext uri="{9D8B030D-6E8A-4147-A177-3AD203B41FA5}">
                      <a16:colId xmlns:a16="http://schemas.microsoft.com/office/drawing/2014/main" val="2249968231"/>
                    </a:ext>
                  </a:extLst>
                </a:gridCol>
                <a:gridCol w="686257">
                  <a:extLst>
                    <a:ext uri="{9D8B030D-6E8A-4147-A177-3AD203B41FA5}">
                      <a16:colId xmlns:a16="http://schemas.microsoft.com/office/drawing/2014/main" val="760342439"/>
                    </a:ext>
                  </a:extLst>
                </a:gridCol>
                <a:gridCol w="686257">
                  <a:extLst>
                    <a:ext uri="{9D8B030D-6E8A-4147-A177-3AD203B41FA5}">
                      <a16:colId xmlns:a16="http://schemas.microsoft.com/office/drawing/2014/main" val="652201266"/>
                    </a:ext>
                  </a:extLst>
                </a:gridCol>
                <a:gridCol w="686257">
                  <a:extLst>
                    <a:ext uri="{9D8B030D-6E8A-4147-A177-3AD203B41FA5}">
                      <a16:colId xmlns:a16="http://schemas.microsoft.com/office/drawing/2014/main" val="1988234771"/>
                    </a:ext>
                  </a:extLst>
                </a:gridCol>
                <a:gridCol w="686257">
                  <a:extLst>
                    <a:ext uri="{9D8B030D-6E8A-4147-A177-3AD203B41FA5}">
                      <a16:colId xmlns:a16="http://schemas.microsoft.com/office/drawing/2014/main" val="3848012192"/>
                    </a:ext>
                  </a:extLst>
                </a:gridCol>
                <a:gridCol w="686257">
                  <a:extLst>
                    <a:ext uri="{9D8B030D-6E8A-4147-A177-3AD203B41FA5}">
                      <a16:colId xmlns:a16="http://schemas.microsoft.com/office/drawing/2014/main" val="1920380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95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M[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47817"/>
                  </a:ext>
                </a:extLst>
              </a:tr>
            </a:tbl>
          </a:graphicData>
        </a:graphic>
      </p:graphicFrame>
      <p:sp>
        <p:nvSpPr>
          <p:cNvPr id="33" name="向右箭號 32"/>
          <p:cNvSpPr/>
          <p:nvPr/>
        </p:nvSpPr>
        <p:spPr>
          <a:xfrm>
            <a:off x="3841725" y="5550113"/>
            <a:ext cx="1795549" cy="2683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矩形 33"/>
          <p:cNvSpPr/>
          <p:nvPr/>
        </p:nvSpPr>
        <p:spPr>
          <a:xfrm>
            <a:off x="7256581" y="5498851"/>
            <a:ext cx="722298" cy="3708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96" y="5337844"/>
            <a:ext cx="1853088" cy="338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451058" y="6055954"/>
                <a:ext cx="7723182" cy="400110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panose="05000000000000000000" pitchFamily="2" charset="2"/>
                  <a:buNone/>
                </a:pPr>
                <a:r>
                  <a:rPr lang="en-US" altLang="zh-TW" sz="20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to formulate it into the activity-selection problem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058" y="6055954"/>
                <a:ext cx="7723182" cy="400110"/>
              </a:xfrm>
              <a:prstGeom prst="rect">
                <a:avLst/>
              </a:prstGeom>
              <a:blipFill>
                <a:blip r:embed="rId9"/>
                <a:stretch>
                  <a:fillRect t="-4412" r="-79" b="-25000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85" y="4315547"/>
            <a:ext cx="5394283" cy="688816"/>
          </a:xfrm>
          <a:prstGeom prst="rect">
            <a:avLst/>
          </a:prstGeom>
        </p:spPr>
      </p:pic>
      <p:pic>
        <p:nvPicPr>
          <p:cNvPr id="2050" name="Picture 2" descr="「思考」的圖片搜尋結果">
            <a:extLst>
              <a:ext uri="{FF2B5EF4-FFF2-40B4-BE49-F238E27FC236}">
                <a16:creationId xmlns:a16="http://schemas.microsoft.com/office/drawing/2014/main" id="{7E6D4F5D-3702-443D-9889-9DF0D5FC73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990" y="-108705"/>
            <a:ext cx="1332432" cy="133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C4F4A7-9F2D-4362-9F3E-802B89939CB1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716072" cy="12003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/>
                  <a:t>Weighted Interval Scheduling Problem</a:t>
                </a:r>
              </a:p>
              <a:p>
                <a:r>
                  <a:rPr lang="en-US" altLang="zh-TW" sz="2400" dirty="0"/>
                  <a:t>Input: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/>
                  <a:t> jobs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sz="2400" dirty="0"/>
                  <a:t>= largest index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 err="1"/>
                  <a:t>s.t.</a:t>
                </a:r>
                <a:r>
                  <a:rPr lang="en-US" altLang="zh-TW" sz="2400" dirty="0"/>
                  <a:t> jobs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/>
                  <a:t> are compatible</a:t>
                </a:r>
              </a:p>
              <a:p>
                <a:r>
                  <a:rPr lang="en-US" altLang="zh-TW" sz="2400" dirty="0"/>
                  <a:t>Output: the </a:t>
                </a:r>
                <a:r>
                  <a:rPr lang="en-US" altLang="zh-TW" sz="2400" u="sng" dirty="0"/>
                  <a:t>maximum total value</a:t>
                </a:r>
                <a:r>
                  <a:rPr lang="en-US" altLang="zh-TW" sz="2400" dirty="0"/>
                  <a:t> obtainable from compatible 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C4F4A7-9F2D-4362-9F3E-802B89939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716072" cy="1200329"/>
              </a:xfrm>
              <a:prstGeom prst="rect">
                <a:avLst/>
              </a:prstGeom>
              <a:blipFill>
                <a:blip r:embed="rId12"/>
                <a:stretch>
                  <a:fillRect l="-728" t="-3015" b="-105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677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946343" y="5421424"/>
            <a:ext cx="1368262" cy="378339"/>
          </a:xfrm>
          <a:prstGeom prst="roundRect">
            <a:avLst/>
          </a:prstGeom>
          <a:solidFill>
            <a:srgbClr val="FFCCC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42A8466D-583E-4ACB-8DBD-10144EB646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Activity-Selection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2540866"/>
            <a:ext cx="11573197" cy="3806897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Dynamic programming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lvl="1"/>
            <a:r>
              <a:rPr lang="en-US" b="1" dirty="0">
                <a:latin typeface="+mj-lt"/>
              </a:rPr>
              <a:t>Optimal substructure</a:t>
            </a:r>
            <a:r>
              <a:rPr lang="en-US" dirty="0">
                <a:latin typeface="+mj-lt"/>
              </a:rPr>
              <a:t> is already proved</a:t>
            </a:r>
          </a:p>
          <a:p>
            <a:r>
              <a:rPr lang="en-US" dirty="0">
                <a:latin typeface="+mj-lt"/>
              </a:rPr>
              <a:t>Greedy algorithm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67" y="5031640"/>
            <a:ext cx="4175775" cy="768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80059" y="5792106"/>
                <a:ext cx="2356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Font typeface="Wingdings" panose="05000000000000000000" pitchFamily="2" charset="2"/>
                  <a:buNone/>
                </a:pPr>
                <a:r>
                  <a:rPr lang="en-US" altLang="zh-TW" dirty="0">
                    <a:solidFill>
                      <a:srgbClr val="C00000"/>
                    </a:solidFill>
                  </a:rPr>
                  <a:t>select the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 err="1">
                    <a:solidFill>
                      <a:srgbClr val="C00000"/>
                    </a:solidFill>
                  </a:rPr>
                  <a:t>-th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 activity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59" y="5792106"/>
                <a:ext cx="2356030" cy="369332"/>
              </a:xfrm>
              <a:prstGeom prst="rect">
                <a:avLst/>
              </a:prstGeom>
              <a:blipFill>
                <a:blip r:embed="rId8"/>
                <a:stretch>
                  <a:fillRect l="-2067" t="-8197" r="-206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FAA7CF6F-D48E-4423-8656-E13075BB98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83900" y="3072400"/>
            <a:ext cx="5656710" cy="734613"/>
          </a:xfrm>
          <a:prstGeom prst="rect">
            <a:avLst/>
          </a:prstGeom>
        </p:spPr>
      </p:pic>
      <p:pic>
        <p:nvPicPr>
          <p:cNvPr id="54" name="Picture 2" descr="「疑問」的圖片搜尋結果">
            <a:extLst>
              <a:ext uri="{FF2B5EF4-FFF2-40B4-BE49-F238E27FC236}">
                <a16:creationId xmlns:a16="http://schemas.microsoft.com/office/drawing/2014/main" id="{387C0290-A646-4D7D-89E7-FE6F23C3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938" y="5307263"/>
            <a:ext cx="1213601" cy="11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橢圓形圖說文字 10">
                <a:extLst>
                  <a:ext uri="{FF2B5EF4-FFF2-40B4-BE49-F238E27FC236}">
                    <a16:creationId xmlns:a16="http://schemas.microsoft.com/office/drawing/2014/main" id="{7334BC59-E824-4673-A54C-C7DA45BC9D3F}"/>
                  </a:ext>
                </a:extLst>
              </p:cNvPr>
              <p:cNvSpPr/>
              <p:nvPr/>
            </p:nvSpPr>
            <p:spPr>
              <a:xfrm>
                <a:off x="7270865" y="4117364"/>
                <a:ext cx="3413760" cy="1298377"/>
              </a:xfrm>
              <a:prstGeom prst="wedgeEllipseCallout">
                <a:avLst>
                  <a:gd name="adj1" fmla="val 30737"/>
                  <a:gd name="adj2" fmla="val 66021"/>
                </a:avLst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Font typeface="Wingdings" panose="05000000000000000000" pitchFamily="2" charset="2"/>
                  <a:buNone/>
                </a:pPr>
                <a:r>
                  <a:rPr lang="en-US" dirty="0"/>
                  <a:t>Why does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activity must appear in an OPT?</a:t>
                </a:r>
              </a:p>
            </p:txBody>
          </p:sp>
        </mc:Choice>
        <mc:Fallback xmlns="">
          <p:sp>
            <p:nvSpPr>
              <p:cNvPr id="55" name="橢圓形圖說文字 10">
                <a:extLst>
                  <a:ext uri="{FF2B5EF4-FFF2-40B4-BE49-F238E27FC236}">
                    <a16:creationId xmlns:a16="http://schemas.microsoft.com/office/drawing/2014/main" id="{7334BC59-E824-4673-A54C-C7DA45BC9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865" y="4117364"/>
                <a:ext cx="3413760" cy="1298377"/>
              </a:xfrm>
              <a:prstGeom prst="wedgeEllipseCallout">
                <a:avLst>
                  <a:gd name="adj1" fmla="val 30737"/>
                  <a:gd name="adj2" fmla="val 6602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04BCF05-5C18-4036-A6E1-F56821C4879C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716072" cy="12003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/>
                  <a:t>Activity-Selection Problem</a:t>
                </a:r>
              </a:p>
              <a:p>
                <a:r>
                  <a:rPr lang="en-US" altLang="zh-TW" sz="2400" dirty="0"/>
                  <a:t>Input: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/>
                  <a:t> activities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sz="2400" dirty="0"/>
                  <a:t>= largest index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err="1"/>
                  <a:t>s.t.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/>
                  <a:t> are compatible</a:t>
                </a:r>
              </a:p>
              <a:p>
                <a:r>
                  <a:rPr lang="en-US" altLang="zh-TW" sz="2400" dirty="0"/>
                  <a:t>Output: the </a:t>
                </a:r>
                <a:r>
                  <a:rPr lang="en-US" altLang="zh-TW" sz="2400" u="sng" dirty="0"/>
                  <a:t>maximum number</a:t>
                </a:r>
                <a:r>
                  <a:rPr lang="en-US" altLang="zh-TW" sz="2400" dirty="0"/>
                  <a:t> of activities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04BCF05-5C18-4036-A6E1-F56821C48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716072" cy="1200329"/>
              </a:xfrm>
              <a:prstGeom prst="rect">
                <a:avLst/>
              </a:prstGeom>
              <a:blipFill>
                <a:blip r:embed="rId12"/>
                <a:stretch>
                  <a:fillRect l="-728" t="-3015" b="-105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32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圓角矩形 47"/>
          <p:cNvSpPr/>
          <p:nvPr/>
        </p:nvSpPr>
        <p:spPr>
          <a:xfrm>
            <a:off x="567319" y="1376841"/>
            <a:ext cx="3200400" cy="378339"/>
          </a:xfrm>
          <a:prstGeom prst="roundRect">
            <a:avLst/>
          </a:prstGeom>
          <a:solidFill>
            <a:srgbClr val="FFCCC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C734949-0A1D-4EC2-AC59-2404154D63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Greedy-Choice Property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</a:rPr>
                  <a:t>Goal: </a:t>
                </a:r>
              </a:p>
              <a:p>
                <a:r>
                  <a:rPr lang="en-US" dirty="0">
                    <a:latin typeface="+mj-lt"/>
                  </a:rPr>
                  <a:t>Proof</a:t>
                </a:r>
              </a:p>
              <a:p>
                <a:pPr lvl="1"/>
                <a:r>
                  <a:rPr lang="en-US" dirty="0">
                    <a:latin typeface="+mj-lt"/>
                  </a:rPr>
                  <a:t>Assume there is an OPT solution for the first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𝑖</m:t>
                    </m:r>
                    <m:r>
                      <a:rPr lang="en-US" b="0" i="1" dirty="0" smtClean="0">
                        <a:latin typeface="+mj-lt"/>
                      </a:rPr>
                      <m:t>−1</m:t>
                    </m:r>
                  </m:oMath>
                </a14:m>
                <a:r>
                  <a:rPr lang="en-US" dirty="0">
                    <a:latin typeface="+mj-lt"/>
                  </a:rPr>
                  <a:t> activities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+mj-lt"/>
                          </a:rPr>
                          <m:t>𝑀</m:t>
                        </m:r>
                      </m:e>
                      <m:sub>
                        <m:r>
                          <a:rPr lang="en-US" b="0" i="1" dirty="0" smtClean="0">
                            <a:latin typeface="+mj-lt"/>
                          </a:rPr>
                          <m:t>𝑖</m:t>
                        </m:r>
                        <m:r>
                          <a:rPr lang="en-US" b="0" i="1" dirty="0" smtClean="0">
                            <a:latin typeface="+mj-lt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</a:rPr>
                      <m:t>𝐴</m:t>
                    </m:r>
                    <m:r>
                      <a:rPr lang="en-US" sz="2400" i="1" baseline="-25000" dirty="0">
                        <a:latin typeface="+mj-lt"/>
                      </a:rPr>
                      <m:t>𝑗</m:t>
                    </m:r>
                  </m:oMath>
                </a14:m>
                <a:r>
                  <a:rPr lang="en-US" sz="2400" dirty="0">
                    <a:latin typeface="+mj-lt"/>
                  </a:rPr>
                  <a:t> is the last activity in the OPT solution</a:t>
                </a:r>
                <a:r>
                  <a:rPr lang="zh-TW" altLang="en-US" sz="2400" dirty="0">
                    <a:latin typeface="+mj-lt"/>
                  </a:rPr>
                  <a:t> </a:t>
                </a:r>
                <a:r>
                  <a:rPr lang="en-US" altLang="zh-TW" sz="2400" dirty="0">
                    <a:latin typeface="+mj-lt"/>
                    <a:sym typeface="Wingdings" panose="05000000000000000000" pitchFamily="2" charset="2"/>
                  </a:rPr>
                  <a:t></a:t>
                </a:r>
                <a:endParaRPr lang="en-US" sz="2400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Replacing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𝐴</m:t>
                    </m:r>
                    <m:r>
                      <a:rPr lang="en-US" i="1" baseline="-25000" dirty="0">
                        <a:latin typeface="+mj-lt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𝐴</m:t>
                    </m:r>
                    <m:r>
                      <a:rPr lang="en-US" b="0" i="1" baseline="-25000" dirty="0" smtClean="0">
                        <a:latin typeface="+mj-lt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does not make the OPT worse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948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676400" y="3944201"/>
            <a:ext cx="7878496" cy="2680694"/>
            <a:chOff x="649184" y="3304310"/>
            <a:chExt cx="7878496" cy="2882591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1210886" y="5762321"/>
              <a:ext cx="667096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7906997" y="5577655"/>
              <a:ext cx="620683" cy="397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cxnSp>
          <p:nvCxnSpPr>
            <p:cNvPr id="11" name="直線接點 10"/>
            <p:cNvCxnSpPr/>
            <p:nvPr/>
          </p:nvCxnSpPr>
          <p:spPr>
            <a:xfrm flipV="1">
              <a:off x="1210886" y="3642576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V="1">
              <a:off x="2003366" y="3642576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flipV="1">
              <a:off x="2809701" y="3642576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 flipV="1">
              <a:off x="3616036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V="1">
              <a:off x="4422371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5223163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29497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1210886" y="3725703"/>
              <a:ext cx="1593272" cy="24106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2003366" y="4062368"/>
              <a:ext cx="2419004" cy="24106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818012" y="4399033"/>
              <a:ext cx="2396837" cy="24106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616035" y="4727916"/>
              <a:ext cx="2413461" cy="24106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直線接點 21"/>
            <p:cNvCxnSpPr/>
            <p:nvPr/>
          </p:nvCxnSpPr>
          <p:spPr>
            <a:xfrm flipV="1">
              <a:off x="6838603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7644937" y="3642575"/>
              <a:ext cx="0" cy="211974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4422371" y="5131260"/>
              <a:ext cx="3222566" cy="24106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49284" y="3642575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858288" y="4011907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47896" y="4344598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:</a:t>
              </a: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843736" y="5056386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49184" y="4657916"/>
              <a:ext cx="617384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i</a:t>
              </a:r>
              <a:r>
                <a:rPr lang="en-US" i="1" dirty="0"/>
                <a:t> - </a:t>
              </a:r>
              <a:r>
                <a:rPr lang="en-US" dirty="0"/>
                <a:t>1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833348" y="5354810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: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85800" y="3304310"/>
              <a:ext cx="1579414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activity index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855604" y="5787845"/>
              <a:ext cx="196736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068773" y="5782595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2684904" y="5787812"/>
              <a:ext cx="19396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493423" y="5789753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4299758" y="5787706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078624" y="5787706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5867398" y="5782594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6709064" y="5782594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7521043" y="5777668"/>
              <a:ext cx="245225" cy="397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sp>
        <p:nvSpPr>
          <p:cNvPr id="42" name="圓角矩形 41"/>
          <p:cNvSpPr/>
          <p:nvPr/>
        </p:nvSpPr>
        <p:spPr>
          <a:xfrm>
            <a:off x="1635894" y="4011316"/>
            <a:ext cx="5572350" cy="1553457"/>
          </a:xfrm>
          <a:prstGeom prst="roundRect">
            <a:avLst>
              <a:gd name="adj" fmla="val 888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3839689" y="4948823"/>
            <a:ext cx="2410687" cy="272815"/>
            <a:chOff x="2850094" y="6156160"/>
            <a:chExt cx="2410687" cy="272815"/>
          </a:xfrm>
        </p:grpSpPr>
        <p:sp>
          <p:nvSpPr>
            <p:cNvPr id="44" name="矩形 43"/>
            <p:cNvSpPr/>
            <p:nvPr/>
          </p:nvSpPr>
          <p:spPr>
            <a:xfrm>
              <a:off x="2850094" y="6156160"/>
              <a:ext cx="2410687" cy="24106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圖片 4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362" y="6174431"/>
              <a:ext cx="262165" cy="254544"/>
            </a:xfrm>
            <a:prstGeom prst="rect">
              <a:avLst/>
            </a:prstGeom>
          </p:spPr>
        </p:pic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88CBC5E9-22A2-4A96-AF2C-B25AD9FD014E}"/>
              </a:ext>
            </a:extLst>
          </p:cNvPr>
          <p:cNvGrpSpPr/>
          <p:nvPr/>
        </p:nvGrpSpPr>
        <p:grpSpPr>
          <a:xfrm>
            <a:off x="5449586" y="5643193"/>
            <a:ext cx="3222566" cy="261247"/>
            <a:chOff x="4359302" y="5329104"/>
            <a:chExt cx="3222566" cy="261247"/>
          </a:xfrm>
        </p:grpSpPr>
        <p:sp>
          <p:nvSpPr>
            <p:cNvPr id="47" name="矩形 46"/>
            <p:cNvSpPr/>
            <p:nvPr/>
          </p:nvSpPr>
          <p:spPr>
            <a:xfrm>
              <a:off x="4359302" y="5329104"/>
              <a:ext cx="3222566" cy="26124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8BC40BB2-AB20-464A-ADEA-A3F3C372BAF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5808718" y="5346679"/>
              <a:ext cx="245398" cy="221011"/>
            </a:xfrm>
            <a:prstGeom prst="rect">
              <a:avLst/>
            </a:prstGeom>
          </p:spPr>
        </p:pic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363A7F0B-45ED-4920-B2D0-9F4E5AE98B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00500" y="1435382"/>
            <a:ext cx="2041927" cy="281420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B203E3BF-D4D7-4FC5-8C2A-CE0183EDCD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58834" y="2785417"/>
            <a:ext cx="2378849" cy="322683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2FF84641-4AEB-4456-A26B-C1A5D952277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/>
          <a:srcRect r="26696" b="-7344"/>
          <a:stretch/>
        </p:blipFill>
        <p:spPr>
          <a:xfrm>
            <a:off x="3095656" y="3581667"/>
            <a:ext cx="3000344" cy="350024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2FF84641-4AEB-4456-A26B-C1A5D952277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4"/>
          <a:srcRect l="73653" t="-15152" b="-1"/>
          <a:stretch/>
        </p:blipFill>
        <p:spPr>
          <a:xfrm>
            <a:off x="6121235" y="3529559"/>
            <a:ext cx="1125713" cy="391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46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3C38AD3-F0AC-4651-A901-5324CAC986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Pseudo Code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81" y="5161839"/>
            <a:ext cx="1674554" cy="306141"/>
          </a:xfrm>
          <a:prstGeom prst="rect">
            <a:avLst/>
          </a:prstGeom>
        </p:spPr>
      </p:pic>
      <p:sp>
        <p:nvSpPr>
          <p:cNvPr id="10" name="TextBox 5 1"/>
          <p:cNvSpPr txBox="1"/>
          <p:nvPr/>
        </p:nvSpPr>
        <p:spPr>
          <a:xfrm>
            <a:off x="846513" y="2736797"/>
            <a:ext cx="5488502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00FF"/>
                </a:solidFill>
                <a:latin typeface="Courier"/>
                <a:cs typeface="Courier"/>
              </a:rPr>
              <a:t>Act-Select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(n, s, f, v, p)</a:t>
            </a:r>
          </a:p>
          <a:p>
            <a:r>
              <a:rPr lang="en-US" sz="2000" dirty="0">
                <a:latin typeface="Courier"/>
                <a:cs typeface="Courier"/>
              </a:rPr>
              <a:t>  </a:t>
            </a:r>
            <a:r>
              <a:rPr lang="en-US" altLang="zh-TW" sz="2000" dirty="0">
                <a:latin typeface="Courier"/>
                <a:cs typeface="Courier"/>
              </a:rPr>
              <a:t>M</a:t>
            </a:r>
            <a:r>
              <a:rPr lang="en-US" sz="2000" dirty="0">
                <a:latin typeface="Courier"/>
                <a:cs typeface="Courier"/>
              </a:rPr>
              <a:t>[0] = 0</a:t>
            </a:r>
          </a:p>
          <a:p>
            <a:r>
              <a:rPr lang="en-US" sz="2000" dirty="0">
                <a:latin typeface="Courier"/>
                <a:cs typeface="Courier"/>
              </a:rPr>
              <a:t>  for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1 to n</a:t>
            </a:r>
          </a:p>
          <a:p>
            <a:r>
              <a:rPr lang="en-US" sz="2000" dirty="0">
                <a:latin typeface="Courier"/>
                <a:cs typeface="Courier"/>
              </a:rPr>
              <a:t>      M[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] = 1 + M[p[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]]</a:t>
            </a:r>
          </a:p>
          <a:p>
            <a:r>
              <a:rPr lang="en-US" sz="2000" dirty="0">
                <a:latin typeface="Courier"/>
                <a:cs typeface="Courier"/>
              </a:rPr>
              <a:t>  return M[n]</a:t>
            </a:r>
          </a:p>
        </p:txBody>
      </p:sp>
      <p:sp>
        <p:nvSpPr>
          <p:cNvPr id="12" name="TextBox 5 2"/>
          <p:cNvSpPr txBox="1"/>
          <p:nvPr/>
        </p:nvSpPr>
        <p:spPr>
          <a:xfrm>
            <a:off x="846512" y="4499301"/>
            <a:ext cx="548850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Find-Solution(M, n)</a:t>
            </a:r>
          </a:p>
          <a:p>
            <a:r>
              <a:rPr lang="en-US" sz="2000" dirty="0">
                <a:latin typeface="Courier"/>
                <a:cs typeface="Courier"/>
              </a:rPr>
              <a:t>  if n = 0</a:t>
            </a:r>
          </a:p>
          <a:p>
            <a:r>
              <a:rPr lang="en-US" sz="2000" dirty="0">
                <a:latin typeface="Courier"/>
                <a:cs typeface="Courier"/>
              </a:rPr>
              <a:t>    return {}</a:t>
            </a:r>
          </a:p>
          <a:p>
            <a:r>
              <a:rPr lang="en-US" sz="2000" dirty="0">
                <a:latin typeface="Courier"/>
                <a:cs typeface="Courier"/>
              </a:rPr>
              <a:t>  return {n} ∪ Find-Solution(p[n])</a:t>
            </a:r>
          </a:p>
        </p:txBody>
      </p:sp>
      <p:pic>
        <p:nvPicPr>
          <p:cNvPr id="14" name="圖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81" y="3466322"/>
            <a:ext cx="1674554" cy="306141"/>
          </a:xfrm>
          <a:prstGeom prst="rect">
            <a:avLst/>
          </a:prstGeom>
        </p:spPr>
      </p:pic>
      <p:sp>
        <p:nvSpPr>
          <p:cNvPr id="13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1841351" y="6061750"/>
            <a:ext cx="9047338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2000" dirty="0"/>
              <a:t>Select the </a:t>
            </a:r>
            <a:r>
              <a:rPr lang="en-US" sz="2000" b="1" dirty="0"/>
              <a:t>last </a:t>
            </a:r>
            <a:r>
              <a:rPr lang="en-US" sz="2000" dirty="0"/>
              <a:t>compatible one </a:t>
            </a:r>
            <a:r>
              <a:rPr lang="en-US" altLang="zh-TW" sz="2000" dirty="0"/>
              <a:t>(←)</a:t>
            </a:r>
            <a:r>
              <a:rPr lang="zh-TW" altLang="en-US" sz="2000" dirty="0"/>
              <a:t> </a:t>
            </a:r>
            <a:r>
              <a:rPr lang="en-US" sz="2000" dirty="0"/>
              <a:t>= Select the </a:t>
            </a:r>
            <a:r>
              <a:rPr lang="en-US" sz="2000" b="1" dirty="0"/>
              <a:t>first </a:t>
            </a:r>
            <a:r>
              <a:rPr lang="en-US" sz="2000" dirty="0"/>
              <a:t>compatible one (→)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8F7F2E6-D1C6-4473-BA4F-5F42F7F633C6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716072" cy="12003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/>
                  <a:t>Activity-Selection Problem</a:t>
                </a:r>
              </a:p>
              <a:p>
                <a:r>
                  <a:rPr lang="en-US" altLang="zh-TW" sz="2400" dirty="0"/>
                  <a:t>Input: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/>
                  <a:t> activities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sz="2400" dirty="0"/>
                  <a:t>= largest index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/>
                  <a:t> </a:t>
                </a:r>
                <a:r>
                  <a:rPr lang="en-US" altLang="zh-TW" sz="2400" dirty="0" err="1"/>
                  <a:t>s.t.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/>
                  <a:t> are compatible</a:t>
                </a:r>
              </a:p>
              <a:p>
                <a:r>
                  <a:rPr lang="en-US" altLang="zh-TW" sz="2400" dirty="0"/>
                  <a:t>Output: the </a:t>
                </a:r>
                <a:r>
                  <a:rPr lang="en-US" altLang="zh-TW" sz="2400" u="sng" dirty="0"/>
                  <a:t>maximum number</a:t>
                </a:r>
                <a:r>
                  <a:rPr lang="en-US" altLang="zh-TW" sz="2400" dirty="0"/>
                  <a:t> of activities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8F7F2E6-D1C6-4473-BA4F-5F42F7F63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716072" cy="1200329"/>
              </a:xfrm>
              <a:prstGeom prst="rect">
                <a:avLst/>
              </a:prstGeom>
              <a:blipFill>
                <a:blip r:embed="rId8"/>
                <a:stretch>
                  <a:fillRect l="-728" t="-3015" b="-105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7602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1" dirty="0"/>
              <a:t>Greedy #2: Coin Changing</a:t>
            </a:r>
            <a:endParaRPr 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026" name="Picture 2" descr="「錢幣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461" y="975247"/>
            <a:ext cx="1880616" cy="18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D89C9F1-14EC-4BCE-BA2F-D2E86FD2B34B}"/>
              </a:ext>
            </a:extLst>
          </p:cNvPr>
          <p:cNvSpPr/>
          <p:nvPr/>
        </p:nvSpPr>
        <p:spPr>
          <a:xfrm>
            <a:off x="2057400" y="4645339"/>
            <a:ext cx="9458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Textbook Exercise 16.1</a:t>
            </a:r>
          </a:p>
        </p:txBody>
      </p:sp>
    </p:spTree>
    <p:extLst>
      <p:ext uri="{BB962C8B-B14F-4D97-AF65-F5344CB8AC3E}">
        <p14:creationId xmlns:p14="http://schemas.microsoft.com/office/powerpoint/2010/main" val="11848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62206F-BE8A-4A67-BE21-9F1803E06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Coin Changing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 dollars and unlimited coins with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+mj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+mj-l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 (1, 5, 10, 50)</a:t>
                </a:r>
              </a:p>
              <a:p>
                <a:r>
                  <a:rPr lang="en-US" dirty="0">
                    <a:latin typeface="+mj-lt"/>
                  </a:rPr>
                  <a:t>Output: the minimum number of coins with the total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𝑛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Cashier’s algorithm</a:t>
                </a:r>
                <a:r>
                  <a:rPr lang="en-US" dirty="0">
                    <a:latin typeface="+mj-lt"/>
                  </a:rPr>
                  <a:t>: at each iteration, add the coin with the largest value no more than the current total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8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2" descr="「疑問」的圖片搜尋結果">
            <a:extLst>
              <a:ext uri="{FF2B5EF4-FFF2-40B4-BE49-F238E27FC236}">
                <a16:creationId xmlns:a16="http://schemas.microsoft.com/office/drawing/2014/main" id="{387C0290-A646-4D7D-89E7-FE6F23C3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314" y="5213889"/>
            <a:ext cx="1213601" cy="11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2238895" y="4651259"/>
            <a:ext cx="7467503" cy="649188"/>
          </a:xfrm>
          <a:prstGeom prst="wedgeEllipseCallout">
            <a:avLst>
              <a:gd name="adj1" fmla="val 35242"/>
              <a:gd name="adj2" fmla="val 116809"/>
            </a:avLst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2400" dirty="0"/>
              <a:t>Does this algorithm return the OPT?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98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5943904-62A8-4B23-A0C9-B6E8984F4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1: Cast Optimization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540866"/>
                <a:ext cx="11573197" cy="3806897"/>
              </a:xfrm>
            </p:spPr>
            <p:txBody>
              <a:bodyPr/>
              <a:lstStyle/>
              <a:p>
                <a:r>
                  <a:rPr lang="en-US" dirty="0" err="1">
                    <a:latin typeface="+mj-lt"/>
                  </a:rPr>
                  <a:t>Subproblems</a:t>
                </a:r>
                <a:endParaRPr lang="en-US" dirty="0">
                  <a:solidFill>
                    <a:srgbClr val="0000FF"/>
                  </a:solidFill>
                  <a:latin typeface="+mj-lt"/>
                  <a:cs typeface="Courier"/>
                </a:endParaRP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C(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)</a:t>
                </a:r>
                <a:r>
                  <a:rPr lang="en-US" dirty="0">
                    <a:latin typeface="+mj-lt"/>
                  </a:rPr>
                  <a:t>: minimal number of coins for the total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+mj-lt"/>
                      </a:rPr>
                      <m:t>𝑖</m:t>
                    </m:r>
                  </m:oMath>
                </a14:m>
                <a:endParaRPr lang="en-US" baseline="-25000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Goal:</a:t>
                </a:r>
                <a:r>
                  <a:rPr lang="en-US" dirty="0">
                    <a:solidFill>
                      <a:srgbClr val="0000FF"/>
                    </a:solidFill>
                    <a:latin typeface="+mj-lt"/>
                    <a:cs typeface="Courier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C(n)</a:t>
                </a:r>
                <a:endParaRPr lang="en-US" dirty="0">
                  <a:latin typeface="Courier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540866"/>
                <a:ext cx="11573197" cy="3806897"/>
              </a:xfrm>
              <a:blipFill>
                <a:blip r:embed="rId3"/>
                <a:stretch>
                  <a:fillRect l="-948" t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06CFC7-9D12-4347-AD53-0055DEEB6732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573197" cy="12003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/>
                  <a:t>Coin Changing Problem</a:t>
                </a:r>
              </a:p>
              <a:p>
                <a:r>
                  <a:rPr lang="en-US" altLang="zh-TW" sz="2400" dirty="0"/>
                  <a:t>Input: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/>
                  <a:t> dollars and unlimited coins with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 (1, 5, 10, 50)</a:t>
                </a:r>
              </a:p>
              <a:p>
                <a:r>
                  <a:rPr lang="en-US" altLang="zh-TW" sz="2400" dirty="0"/>
                  <a:t>Output: the minimum number of coins with the total value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06CFC7-9D12-4347-AD53-0055DEEB6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73197" cy="1200329"/>
              </a:xfrm>
              <a:prstGeom prst="rect">
                <a:avLst/>
              </a:prstGeom>
              <a:blipFill>
                <a:blip r:embed="rId7"/>
                <a:stretch>
                  <a:fillRect l="-736" t="-3015" b="-105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78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13A2FF9D-62F9-498A-ABA7-92D919EB28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2: Prove Optimal Substructure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2540866"/>
            <a:ext cx="11573197" cy="3806897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Suppose OPT is an optimal solution to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C(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r>
              <a:rPr lang="en-US" dirty="0">
                <a:latin typeface="+mj-lt"/>
              </a:rPr>
              <a:t>, there are 4 cases:</a:t>
            </a:r>
          </a:p>
          <a:p>
            <a:pPr lvl="1"/>
            <a:r>
              <a:rPr lang="en-US" dirty="0">
                <a:latin typeface="+mj-lt"/>
              </a:rPr>
              <a:t>Case 1: coin 1 in OPT</a:t>
            </a:r>
          </a:p>
          <a:p>
            <a:pPr lvl="2"/>
            <a:r>
              <a:rPr lang="en-US" dirty="0">
                <a:latin typeface="+mj-lt"/>
              </a:rPr>
              <a:t>OPT\coin1 is an optimal solution of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C(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– v</a:t>
            </a:r>
            <a:r>
              <a:rPr lang="en-US" baseline="-250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Case 2: coin 2 in OPT</a:t>
            </a:r>
          </a:p>
          <a:p>
            <a:pPr lvl="2"/>
            <a:r>
              <a:rPr lang="en-US" dirty="0">
                <a:latin typeface="+mj-lt"/>
              </a:rPr>
              <a:t>OPT\coin2 is an optimal solution of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C(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– v</a:t>
            </a:r>
            <a:r>
              <a:rPr lang="en-US" baseline="-25000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Case 3: coin 3 in OPT</a:t>
            </a:r>
          </a:p>
          <a:p>
            <a:pPr lvl="2"/>
            <a:r>
              <a:rPr lang="en-US" dirty="0">
                <a:latin typeface="+mj-lt"/>
              </a:rPr>
              <a:t>OPT\coin3 is an optimal solution of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C(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– v</a:t>
            </a:r>
            <a:r>
              <a:rPr lang="en-US" baseline="-250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Case 4: coin 4 in OPT</a:t>
            </a:r>
          </a:p>
          <a:p>
            <a:pPr lvl="2"/>
            <a:r>
              <a:rPr lang="en-US" dirty="0">
                <a:latin typeface="+mj-lt"/>
              </a:rPr>
              <a:t>OPT\coin4 is an optimal solution of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C(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i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– v</a:t>
            </a:r>
            <a:r>
              <a:rPr lang="en-US" baseline="-25000" dirty="0">
                <a:solidFill>
                  <a:srgbClr val="0000FF"/>
                </a:solidFill>
                <a:latin typeface="Courier"/>
                <a:cs typeface="Courier"/>
              </a:rPr>
              <a:t>4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273619" y="4169229"/>
            <a:ext cx="3671764" cy="532980"/>
          </a:xfrm>
          <a:prstGeom prst="round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13" name="圖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19" y="4280219"/>
            <a:ext cx="3339971" cy="396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C94466B-CDAD-4B69-B82D-DEF3E4C16CDC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573197" cy="12003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/>
                  <a:t>Coin Changing Problem</a:t>
                </a:r>
              </a:p>
              <a:p>
                <a:r>
                  <a:rPr lang="en-US" altLang="zh-TW" sz="2400" dirty="0"/>
                  <a:t>Input: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/>
                  <a:t> dollars and unlimited coins with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 (1, 5, 10, 50)</a:t>
                </a:r>
              </a:p>
              <a:p>
                <a:r>
                  <a:rPr lang="en-US" altLang="zh-TW" sz="2400" dirty="0"/>
                  <a:t>Output: the minimum number of coins with the total value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C94466B-CDAD-4B69-B82D-DEF3E4C16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73197" cy="1200329"/>
              </a:xfrm>
              <a:prstGeom prst="rect">
                <a:avLst/>
              </a:prstGeom>
              <a:blipFill>
                <a:blip r:embed="rId8"/>
                <a:stretch>
                  <a:fillRect l="-736" t="-3015" b="-105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696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1AE7894-3CC6-485E-97B6-31ECFAD73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Greedy Algorithms</a:t>
            </a:r>
          </a:p>
          <a:p>
            <a:r>
              <a:rPr lang="en-US" dirty="0">
                <a:latin typeface="+mj-lt"/>
              </a:rPr>
              <a:t>Greedy #1: Activity-Selection / Interval Scheduling</a:t>
            </a:r>
            <a:endParaRPr lang="en-US" altLang="zh-TW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Greedy #2: Coin Changing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Greedy #3: Fractional Knapsack Problem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Greedy #4: Huffman Codes 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Greedy #5: Breakpoint Selection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Greedy #6: Task-Scheduling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Greedy #7: Scheduling to Minimize Lateness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2" descr="「outline」的圖片搜尋結果">
            <a:extLst>
              <a:ext uri="{FF2B5EF4-FFF2-40B4-BE49-F238E27FC236}">
                <a16:creationId xmlns:a16="http://schemas.microsoft.com/office/drawing/2014/main" id="{06EA37C5-B8DE-4274-A089-6856EDE58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472" y="4934609"/>
            <a:ext cx="3937827" cy="14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730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A959EA0-64D7-4731-BEF1-491C302AE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3: Prove Greedy-Choice Property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540866"/>
                <a:ext cx="11573197" cy="380689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Greedy choice: select the coin with the largest value no more than the current total</a:t>
                </a:r>
              </a:p>
              <a:p>
                <a:r>
                  <a:rPr lang="en-US" dirty="0">
                    <a:latin typeface="+mj-lt"/>
                  </a:rPr>
                  <a:t>Proof via contradiction (use the case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10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&lt;50</m:t>
                    </m:r>
                  </m:oMath>
                </a14:m>
                <a:r>
                  <a:rPr lang="en-US" dirty="0">
                    <a:latin typeface="+mj-lt"/>
                  </a:rPr>
                  <a:t> for demo)</a:t>
                </a:r>
              </a:p>
              <a:p>
                <a:pPr lvl="1"/>
                <a:r>
                  <a:rPr lang="en-US" altLang="zh-TW" dirty="0">
                    <a:latin typeface="+mj-lt"/>
                  </a:rPr>
                  <a:t>Assume that there is no OPT including this greedy choice (choose 10) </a:t>
                </a:r>
              </a:p>
              <a:p>
                <a:pPr marL="274320" lvl="1" indent="0">
                  <a:buNone/>
                </a:pPr>
                <a:r>
                  <a:rPr lang="en-US" altLang="zh-TW" dirty="0">
                    <a:latin typeface="+mj-lt"/>
                    <a:sym typeface="Wingdings" panose="05000000000000000000" pitchFamily="2" charset="2"/>
                  </a:rPr>
                  <a:t>    all OPT use 1, 5, 50 to pay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  <a:sym typeface="Wingdings" panose="05000000000000000000" pitchFamily="2" charset="2"/>
                      </a:rPr>
                      <m:t>𝑖</m:t>
                    </m:r>
                  </m:oMath>
                </a14:m>
                <a:endParaRPr lang="en-US" altLang="zh-TW" dirty="0">
                  <a:latin typeface="+mj-lt"/>
                </a:endParaRPr>
              </a:p>
              <a:p>
                <a:pPr lvl="2"/>
                <a:r>
                  <a:rPr lang="en-US" altLang="zh-TW" dirty="0">
                    <a:latin typeface="+mj-lt"/>
                  </a:rPr>
                  <a:t>50 cannot be used</a:t>
                </a:r>
              </a:p>
              <a:p>
                <a:pPr lvl="2"/>
                <a:r>
                  <a:rPr lang="en-US" altLang="zh-TW" dirty="0">
                    <a:latin typeface="+mj-lt"/>
                  </a:rPr>
                  <a:t>#coins with value 5 &lt; 2 </a:t>
                </a:r>
                <a:r>
                  <a:rPr lang="en-US" altLang="zh-TW" dirty="0">
                    <a:latin typeface="+mj-lt"/>
                    <a:sym typeface="Wingdings" panose="05000000000000000000" pitchFamily="2" charset="2"/>
                  </a:rPr>
                  <a:t> otherwise we can use a 10 to have a better output</a:t>
                </a:r>
                <a:endParaRPr lang="en-US" altLang="zh-TW" dirty="0">
                  <a:latin typeface="+mj-lt"/>
                </a:endParaRPr>
              </a:p>
              <a:p>
                <a:pPr lvl="2"/>
                <a:r>
                  <a:rPr lang="en-US" altLang="zh-TW" dirty="0">
                    <a:latin typeface="+mj-lt"/>
                  </a:rPr>
                  <a:t>#coins with value 1 &lt; 5 </a:t>
                </a:r>
                <a:r>
                  <a:rPr lang="en-US" altLang="zh-TW" dirty="0">
                    <a:latin typeface="+mj-lt"/>
                    <a:sym typeface="Wingdings" panose="05000000000000000000" pitchFamily="2" charset="2"/>
                  </a:rPr>
                  <a:t> otherwise we can use a 5 to have a better output</a:t>
                </a:r>
                <a:endParaRPr lang="en-US" altLang="zh-TW" dirty="0">
                  <a:latin typeface="+mj-lt"/>
                </a:endParaRPr>
              </a:p>
              <a:p>
                <a:pPr lvl="1"/>
                <a:r>
                  <a:rPr lang="en-US" altLang="zh-TW" dirty="0">
                    <a:latin typeface="+mj-lt"/>
                  </a:rPr>
                  <a:t>We cannot pay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+mj-lt"/>
                        <a:sym typeface="Wingdings" panose="05000000000000000000" pitchFamily="2" charset="2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with the constraints (at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5+4=9</m:t>
                    </m:r>
                  </m:oMath>
                </a14:m>
                <a:r>
                  <a:rPr lang="en-US" dirty="0">
                    <a:latin typeface="+mj-lt"/>
                  </a:rPr>
                  <a:t>)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540866"/>
                <a:ext cx="11573197" cy="3806897"/>
              </a:xfrm>
              <a:blipFill>
                <a:blip r:embed="rId3"/>
                <a:stretch>
                  <a:fillRect l="-948" t="-2885" r="-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B87B157-AD8D-4636-9D97-ECED94644EDB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573197" cy="12003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/>
                  <a:t>Coin Changing Problem</a:t>
                </a:r>
              </a:p>
              <a:p>
                <a:r>
                  <a:rPr lang="en-US" altLang="zh-TW" sz="2400" dirty="0"/>
                  <a:t>Input: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/>
                  <a:t> dollars and unlimited coins with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 (1, 5, 10, 50)</a:t>
                </a:r>
              </a:p>
              <a:p>
                <a:r>
                  <a:rPr lang="en-US" altLang="zh-TW" sz="2400" dirty="0"/>
                  <a:t>Output: the minimum number of coins with the total value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B87B157-AD8D-4636-9D97-ECED94644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73197" cy="1200329"/>
              </a:xfrm>
              <a:prstGeom prst="rect">
                <a:avLst/>
              </a:prstGeom>
              <a:blipFill>
                <a:blip r:embed="rId7"/>
                <a:stretch>
                  <a:fillRect l="-736" t="-3015" b="-105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7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323529" y="2499919"/>
            <a:ext cx="11573197" cy="1350594"/>
          </a:xfrm>
        </p:spPr>
        <p:txBody>
          <a:bodyPr/>
          <a:lstStyle/>
          <a:p>
            <a:r>
              <a:rPr lang="en-US" altLang="zh-TW" b="1" dirty="0"/>
              <a:t>Greedy #3:</a:t>
            </a:r>
          </a:p>
          <a:p>
            <a:r>
              <a:rPr lang="en-US" altLang="zh-TW" b="1" dirty="0"/>
              <a:t>Fractional Knapsack Problem</a:t>
            </a:r>
            <a:endParaRPr 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2" descr="「背包 小小兵」的圖片搜尋結果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85860"/>
            <a:ext cx="1860780" cy="19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CEB411-82BE-4B58-98B6-74B8699FFE59}"/>
              </a:ext>
            </a:extLst>
          </p:cNvPr>
          <p:cNvSpPr/>
          <p:nvPr/>
        </p:nvSpPr>
        <p:spPr>
          <a:xfrm>
            <a:off x="2057400" y="4645339"/>
            <a:ext cx="9458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Textbook Exercise 16.2-2</a:t>
            </a:r>
          </a:p>
        </p:txBody>
      </p:sp>
    </p:spTree>
    <p:extLst>
      <p:ext uri="{BB962C8B-B14F-4D97-AF65-F5344CB8AC3E}">
        <p14:creationId xmlns:p14="http://schemas.microsoft.com/office/powerpoint/2010/main" val="155294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366933B-1BB1-4C46-8939-11C8812D8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Knapsack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 items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𝑖</m:t>
                    </m:r>
                  </m:oMath>
                </a14:m>
                <a:r>
                  <a:rPr lang="en-US" dirty="0" err="1">
                    <a:latin typeface="+mj-lt"/>
                  </a:rPr>
                  <a:t>-th</a:t>
                </a:r>
                <a:r>
                  <a:rPr lang="en-US" dirty="0">
                    <a:latin typeface="+mj-lt"/>
                  </a:rPr>
                  <a:t> item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weighs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are positive integers)</a:t>
                </a:r>
              </a:p>
              <a:p>
                <a:r>
                  <a:rPr lang="en-US" dirty="0">
                    <a:latin typeface="+mj-lt"/>
                  </a:rPr>
                  <a:t>Output: the </a:t>
                </a:r>
                <a:r>
                  <a:rPr lang="en-US" u="sng" dirty="0">
                    <a:latin typeface="+mj-lt"/>
                  </a:rPr>
                  <a:t>maximum value</a:t>
                </a:r>
                <a:r>
                  <a:rPr lang="en-US" dirty="0">
                    <a:latin typeface="+mj-lt"/>
                  </a:rPr>
                  <a:t> for the knapsack with capacity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𝑊</m:t>
                    </m:r>
                  </m:oMath>
                </a14:m>
                <a:endParaRPr lang="en-US" b="0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Variants of knapsack problem</a:t>
                </a:r>
              </a:p>
              <a:p>
                <a:pPr lvl="1"/>
                <a:r>
                  <a:rPr lang="en-US" dirty="0">
                    <a:latin typeface="+mj-lt"/>
                  </a:rPr>
                  <a:t>0-1 Knapsack Problem: </a:t>
                </a:r>
                <a:r>
                  <a:rPr lang="zh-TW" altLang="en-US" dirty="0">
                    <a:latin typeface="+mj-lt"/>
                  </a:rPr>
                  <a:t>每項物品只能拿一個</a:t>
                </a:r>
                <a:endParaRPr lang="en-US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Unbounded Knapsack Problem: </a:t>
                </a:r>
                <a:r>
                  <a:rPr lang="zh-TW" altLang="en-US" dirty="0">
                    <a:latin typeface="+mj-lt"/>
                  </a:rPr>
                  <a:t>每項物品可以拿多個</a:t>
                </a:r>
                <a:endParaRPr lang="en-US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Multidimensional Knapsack Problem: </a:t>
                </a:r>
                <a:r>
                  <a:rPr lang="zh-TW" altLang="en-US" dirty="0">
                    <a:latin typeface="+mj-lt"/>
                  </a:rPr>
                  <a:t>背包空間有限</a:t>
                </a:r>
                <a:endParaRPr lang="en-US" altLang="zh-TW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Multiple-Choice Knapsack Problem: </a:t>
                </a:r>
                <a:r>
                  <a:rPr lang="zh-TW" altLang="en-US" dirty="0">
                    <a:latin typeface="+mj-lt"/>
                  </a:rPr>
                  <a:t>每一類物品最多拿一個</a:t>
                </a:r>
                <a:endParaRPr lang="en-US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Fractional Knapsack Problem: </a:t>
                </a:r>
                <a:r>
                  <a:rPr lang="zh-TW" altLang="en-US" dirty="0">
                    <a:latin typeface="+mj-lt"/>
                  </a:rPr>
                  <a:t>物品可以只拿部分</a:t>
                </a:r>
                <a:endParaRPr lang="en-US" dirty="0">
                  <a:latin typeface="+mj-lt"/>
                </a:endParaRPr>
              </a:p>
              <a:p>
                <a:pPr lvl="1"/>
                <a:endParaRPr lang="en-US" dirty="0">
                  <a:latin typeface="+mj-lt"/>
                </a:endParaRPr>
              </a:p>
              <a:p>
                <a:pPr lvl="1"/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8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6" name="Picture 2" descr="「背包 小小兵」的圖片搜尋結果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35" y="115777"/>
            <a:ext cx="1186825" cy="12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230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CA88116-62FE-42A6-92C6-CC9BA9650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Knapsack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 items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𝑖</m:t>
                    </m:r>
                  </m:oMath>
                </a14:m>
                <a:r>
                  <a:rPr lang="en-US" dirty="0" err="1">
                    <a:latin typeface="+mj-lt"/>
                  </a:rPr>
                  <a:t>-th</a:t>
                </a:r>
                <a:r>
                  <a:rPr lang="en-US" dirty="0">
                    <a:latin typeface="+mj-lt"/>
                  </a:rPr>
                  <a:t> item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weighs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are positive integers)</a:t>
                </a:r>
              </a:p>
              <a:p>
                <a:r>
                  <a:rPr lang="en-US" dirty="0">
                    <a:latin typeface="+mj-lt"/>
                  </a:rPr>
                  <a:t>Output: the </a:t>
                </a:r>
                <a:r>
                  <a:rPr lang="en-US" u="sng" dirty="0">
                    <a:latin typeface="+mj-lt"/>
                  </a:rPr>
                  <a:t>maximum value</a:t>
                </a:r>
                <a:r>
                  <a:rPr lang="en-US" dirty="0">
                    <a:latin typeface="+mj-lt"/>
                  </a:rPr>
                  <a:t> for the knapsack with capacity of </a:t>
                </a:r>
                <a14:m>
                  <m:oMath xmlns:m="http://schemas.openxmlformats.org/officeDocument/2006/math">
                    <m:r>
                      <a:rPr lang="en-US" i="1">
                        <a:latin typeface="+mj-lt"/>
                      </a:rPr>
                      <m:t>𝑊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Variants of knapsack problem</a:t>
                </a:r>
              </a:p>
              <a:p>
                <a:pPr lvl="1"/>
                <a:r>
                  <a:rPr lang="en-US" dirty="0">
                    <a:latin typeface="+mj-lt"/>
                  </a:rPr>
                  <a:t>0-1 Knapsack Problem: </a:t>
                </a:r>
                <a:r>
                  <a:rPr lang="zh-TW" altLang="en-US" dirty="0">
                    <a:latin typeface="+mj-lt"/>
                  </a:rPr>
                  <a:t>每項物品只能拿一個</a:t>
                </a:r>
                <a:endParaRPr lang="en-US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Unbounded Knapsack Problem: </a:t>
                </a:r>
                <a:r>
                  <a:rPr lang="zh-TW" altLang="en-US" dirty="0">
                    <a:latin typeface="+mj-lt"/>
                  </a:rPr>
                  <a:t>每項物品可以拿多個</a:t>
                </a:r>
                <a:endParaRPr lang="en-US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Multidimensional Knapsack Problem: </a:t>
                </a:r>
                <a:r>
                  <a:rPr lang="zh-TW" altLang="en-US" dirty="0">
                    <a:latin typeface="+mj-lt"/>
                  </a:rPr>
                  <a:t>背包空間有限</a:t>
                </a:r>
                <a:endParaRPr lang="en-US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Multiple-Choice Knapsack Problem: </a:t>
                </a:r>
                <a:r>
                  <a:rPr lang="zh-TW" altLang="en-US" dirty="0">
                    <a:latin typeface="+mj-lt"/>
                  </a:rPr>
                  <a:t>每一類物品最多拿一個</a:t>
                </a:r>
                <a:endParaRPr lang="en-US" dirty="0">
                  <a:latin typeface="+mj-lt"/>
                </a:endParaRPr>
              </a:p>
              <a:p>
                <a:pPr lvl="1"/>
                <a:r>
                  <a:rPr lang="en-US" b="1" dirty="0">
                    <a:solidFill>
                      <a:srgbClr val="C00000"/>
                    </a:solidFill>
                    <a:latin typeface="+mj-lt"/>
                  </a:rPr>
                  <a:t>Fractional Knapsack Problem: </a:t>
                </a:r>
                <a:r>
                  <a:rPr lang="zh-TW" altLang="en-US" b="1" dirty="0">
                    <a:solidFill>
                      <a:srgbClr val="C00000"/>
                    </a:solidFill>
                    <a:latin typeface="+mj-lt"/>
                  </a:rPr>
                  <a:t>物品可以只拿部分</a:t>
                </a:r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  <a:p>
                <a:pPr lvl="1"/>
                <a:endParaRPr lang="en-US" dirty="0">
                  <a:latin typeface="+mj-lt"/>
                </a:endParaRPr>
              </a:p>
              <a:p>
                <a:pPr lvl="1"/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8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2" descr="「背包 小小兵」的圖片搜尋結果">
            <a:extLst>
              <a:ext uri="{FF2B5EF4-FFF2-40B4-BE49-F238E27FC236}">
                <a16:creationId xmlns:a16="http://schemas.microsoft.com/office/drawing/2014/main" id="{EB4EFDCE-8888-455F-BB2F-9228D5C4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35" y="115777"/>
            <a:ext cx="1186825" cy="12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8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DE9944A-22B8-4D95-BC6D-72A6D8DE8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Fractional Knapsack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 items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𝑖</m:t>
                    </m:r>
                  </m:oMath>
                </a14:m>
                <a:r>
                  <a:rPr lang="en-US" dirty="0" err="1">
                    <a:latin typeface="+mj-lt"/>
                  </a:rPr>
                  <a:t>-th</a:t>
                </a:r>
                <a:r>
                  <a:rPr lang="en-US" dirty="0">
                    <a:latin typeface="+mj-lt"/>
                  </a:rPr>
                  <a:t> item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weighs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are positive integers)</a:t>
                </a:r>
              </a:p>
              <a:p>
                <a:r>
                  <a:rPr lang="en-US" dirty="0">
                    <a:latin typeface="+mj-lt"/>
                  </a:rPr>
                  <a:t>Output: the </a:t>
                </a:r>
                <a:r>
                  <a:rPr lang="en-US" u="sng" dirty="0">
                    <a:latin typeface="+mj-lt"/>
                  </a:rPr>
                  <a:t>maximum value</a:t>
                </a:r>
                <a:r>
                  <a:rPr lang="en-US" dirty="0">
                    <a:latin typeface="+mj-lt"/>
                  </a:rPr>
                  <a:t> for the knapsack with capacity of </a:t>
                </a:r>
                <a14:m>
                  <m:oMath xmlns:m="http://schemas.openxmlformats.org/officeDocument/2006/math">
                    <m:r>
                      <a:rPr lang="en-US" i="1">
                        <a:latin typeface="+mj-lt"/>
                      </a:rPr>
                      <m:t>𝑊</m:t>
                    </m:r>
                  </m:oMath>
                </a14:m>
                <a:r>
                  <a:rPr lang="en-US" dirty="0">
                    <a:latin typeface="+mj-lt"/>
                  </a:rPr>
                  <a:t>, where we can take </a:t>
                </a:r>
                <a:r>
                  <a:rPr lang="en-US" b="1" dirty="0">
                    <a:latin typeface="+mj-lt"/>
                  </a:rPr>
                  <a:t>any fraction of items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Greedy algorithm: at each iteration, choose the item with the highest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+mj-lt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i="1">
                                <a:latin typeface="+mj-lt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+mj-lt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+mj-lt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+mj-lt"/>
                  </a:rPr>
                  <a:t> and continue when </a:t>
                </a:r>
                <a14:m>
                  <m:oMath xmlns:m="http://schemas.openxmlformats.org/officeDocument/2006/math">
                    <m:r>
                      <a:rPr lang="en-US" i="1">
                        <a:latin typeface="+mj-lt"/>
                      </a:rPr>
                      <m:t>𝑊</m:t>
                    </m:r>
                    <m:r>
                      <a:rPr lang="en-US" b="0" i="1" smtClean="0">
                        <a:latin typeface="+mj-lt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+mj-lt"/>
                      </a:rPr>
                      <m:t>&gt;0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8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43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6B7497C-7A3A-4AE4-B4E2-64190324E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1: Cast Optimization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356200"/>
                <a:ext cx="11701819" cy="3991563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>
                    <a:latin typeface="+mj-lt"/>
                  </a:rPr>
                  <a:t>Subproblems</a:t>
                </a:r>
                <a:endParaRPr lang="en-US" dirty="0">
                  <a:solidFill>
                    <a:srgbClr val="0000FF"/>
                  </a:solidFill>
                  <a:latin typeface="+mj-lt"/>
                  <a:cs typeface="Courier"/>
                </a:endParaRP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F-KP(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, w)</a:t>
                </a:r>
                <a:r>
                  <a:rPr lang="en-US" dirty="0">
                    <a:latin typeface="+mj-lt"/>
                  </a:rPr>
                  <a:t>: fractional knapsack problem within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𝑤</m:t>
                    </m:r>
                  </m:oMath>
                </a14:m>
                <a:r>
                  <a:rPr lang="en-US" dirty="0">
                    <a:latin typeface="+mj-lt"/>
                  </a:rPr>
                  <a:t> capacity for the first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items</a:t>
                </a:r>
                <a:endParaRPr lang="en-US" baseline="-25000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Goal:</a:t>
                </a:r>
                <a:r>
                  <a:rPr lang="en-US" dirty="0">
                    <a:solidFill>
                      <a:srgbClr val="0000FF"/>
                    </a:solidFill>
                    <a:latin typeface="+mj-lt"/>
                    <a:cs typeface="Courier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F-KP(n, W)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356200"/>
                <a:ext cx="11701819" cy="3991563"/>
              </a:xfrm>
              <a:blipFill>
                <a:blip r:embed="rId3"/>
                <a:stretch>
                  <a:fillRect l="-938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3528" y="1340538"/>
                <a:ext cx="11544944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1" dirty="0"/>
                  <a:t>Fractional</a:t>
                </a:r>
                <a:r>
                  <a:rPr lang="en-US" sz="2000" b="1" dirty="0"/>
                  <a:t> Knapsack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items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/>
                  <a:t>-th</a:t>
                </a:r>
                <a:r>
                  <a:rPr lang="en-US" sz="2000" dirty="0"/>
                  <a:t> item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weighs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Output: the max value within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capacity, where we can take </a:t>
                </a:r>
                <a:r>
                  <a:rPr lang="en-US" sz="2000" b="1" dirty="0"/>
                  <a:t>any fraction of items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44944" cy="1015663"/>
              </a:xfrm>
              <a:prstGeom prst="rect">
                <a:avLst/>
              </a:prstGeom>
              <a:blipFill>
                <a:blip r:embed="rId6"/>
                <a:stretch>
                  <a:fillRect l="-475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344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0A8F64C-440D-4E38-A586-F0141464F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2: Prove Optimal Substructure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356200"/>
                <a:ext cx="11868472" cy="399156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Suppose OPT is an optimal solution to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F-KP(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, w)</a:t>
                </a:r>
                <a:r>
                  <a:rPr lang="en-US" dirty="0">
                    <a:latin typeface="+mj-lt"/>
                  </a:rPr>
                  <a:t>, there are 2 cases:</a:t>
                </a:r>
              </a:p>
              <a:p>
                <a:pPr lvl="1"/>
                <a:r>
                  <a:rPr lang="en-US" dirty="0">
                    <a:latin typeface="+mj-lt"/>
                  </a:rPr>
                  <a:t>Case 1: full/partial item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in OPT</a:t>
                </a:r>
              </a:p>
              <a:p>
                <a:pPr lvl="2"/>
                <a:r>
                  <a:rPr lang="en-US" dirty="0">
                    <a:latin typeface="+mj-lt"/>
                  </a:rPr>
                  <a:t>Remove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𝑤</m:t>
                    </m:r>
                    <m:r>
                      <a:rPr lang="en-US" b="0" i="1" dirty="0" smtClean="0">
                        <a:latin typeface="+mj-lt"/>
                      </a:rPr>
                      <m:t>′</m:t>
                    </m:r>
                  </m:oMath>
                </a14:m>
                <a:r>
                  <a:rPr lang="en-US" dirty="0">
                    <a:latin typeface="+mj-lt"/>
                  </a:rPr>
                  <a:t> of item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from OPT is an optimal solution of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F-KP(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 - 1, w – w</a:t>
                </a:r>
                <a:r>
                  <a:rPr lang="en-US" baseline="30000" dirty="0">
                    <a:solidFill>
                      <a:srgbClr val="0000FF"/>
                    </a:solidFill>
                    <a:latin typeface="Courier"/>
                    <a:cs typeface="Courier"/>
                  </a:rPr>
                  <a:t>’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)</a:t>
                </a:r>
              </a:p>
              <a:p>
                <a:pPr lvl="1"/>
                <a:r>
                  <a:rPr lang="en-US" dirty="0">
                    <a:latin typeface="+mj-lt"/>
                  </a:rPr>
                  <a:t>Case 2: item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not in OPT</a:t>
                </a:r>
              </a:p>
              <a:p>
                <a:pPr lvl="2"/>
                <a:r>
                  <a:rPr lang="en-US" dirty="0">
                    <a:latin typeface="+mj-lt"/>
                  </a:rPr>
                  <a:t>OPT is an optimal solution of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F-KP(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 - 1, w)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356200"/>
                <a:ext cx="11868472" cy="3991563"/>
              </a:xfrm>
              <a:blipFill>
                <a:blip r:embed="rId3"/>
                <a:stretch>
                  <a:fillRect l="-924" t="-3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F19A7A5-DFB6-49B7-AF80-EAE3DD4E9D4C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544944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1" dirty="0"/>
                  <a:t>Fractional</a:t>
                </a:r>
                <a:r>
                  <a:rPr lang="en-US" sz="2000" b="1" dirty="0"/>
                  <a:t> Knapsack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items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/>
                  <a:t>-th</a:t>
                </a:r>
                <a:r>
                  <a:rPr lang="en-US" sz="2000" dirty="0"/>
                  <a:t> item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weighs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Output: the max value within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capacity, where we can take </a:t>
                </a:r>
                <a:r>
                  <a:rPr lang="en-US" sz="2000" b="1" dirty="0"/>
                  <a:t>any fraction of items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F19A7A5-DFB6-49B7-AF80-EAE3DD4E9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44944" cy="1015663"/>
              </a:xfrm>
              <a:prstGeom prst="rect">
                <a:avLst/>
              </a:prstGeom>
              <a:blipFill>
                <a:blip r:embed="rId7"/>
                <a:stretch>
                  <a:fillRect l="-475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92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B627846-2864-4BF5-BCCB-CEF3BF55D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3: Prove Greedy-Choice Property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Greedy choice: select the item with the highest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+mj-lt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+mj-lt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+mj-lt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+mj-lt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Proof via contradiction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𝑗</m:t>
                    </m:r>
                    <m:r>
                      <a:rPr lang="en-US" b="0" i="1" dirty="0" smtClean="0">
                        <a:latin typeface="+mj-lt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latin typeface="+mj-lt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+mj-lt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+mj-lt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+mj-lt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TW" i="1">
                                <a:latin typeface="+mj-lt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+mj-lt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i="1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+mj-lt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+mj-lt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dirty="0">
                    <a:latin typeface="+mj-lt"/>
                  </a:rPr>
                  <a:t>)</a:t>
                </a:r>
              </a:p>
              <a:p>
                <a:pPr lvl="1"/>
                <a:r>
                  <a:rPr lang="en-US" altLang="zh-TW" dirty="0">
                    <a:latin typeface="+mj-lt"/>
                  </a:rPr>
                  <a:t>Assume that there is no OPT including this greedy choice</a:t>
                </a:r>
              </a:p>
              <a:p>
                <a:pPr lvl="2"/>
                <a:r>
                  <a:rPr lang="en-US" altLang="zh-TW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+mj-lt"/>
                      </a:rPr>
                      <m:t>𝑊</m:t>
                    </m:r>
                    <m:r>
                      <a:rPr lang="en-US" altLang="zh-TW" i="1">
                        <a:latin typeface="+mj-lt"/>
                      </a:rPr>
                      <m:t>≤</m:t>
                    </m:r>
                    <m:sSub>
                      <m:sSubPr>
                        <m:ctrlPr>
                          <a:rPr lang="en-US" altLang="zh-TW" i="1">
                            <a:latin typeface="+mj-lt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+mj-lt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latin typeface="+mj-lt"/>
                  </a:rPr>
                  <a:t>, we can replace all items in OPT with </a:t>
                </a:r>
                <a:r>
                  <a:rPr lang="en-US" dirty="0">
                    <a:latin typeface="+mj-lt"/>
                  </a:rPr>
                  <a:t>item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</a:p>
              <a:p>
                <a:pPr lvl="2"/>
                <a:r>
                  <a:rPr lang="en-US" altLang="zh-TW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+mj-lt"/>
                      </a:rPr>
                      <m:t>𝑊</m:t>
                    </m:r>
                    <m:r>
                      <a:rPr lang="en-US" altLang="zh-TW" b="0" i="1" smtClean="0">
                        <a:latin typeface="+mj-lt"/>
                      </a:rPr>
                      <m:t>&gt;</m:t>
                    </m:r>
                    <m:sSub>
                      <m:sSubPr>
                        <m:ctrlPr>
                          <a:rPr lang="en-US" altLang="zh-TW" i="1">
                            <a:latin typeface="+mj-lt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+mj-lt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latin typeface="+mj-lt"/>
                  </a:rPr>
                  <a:t>, we can replace any item weighting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+mj-lt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+mj-lt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latin typeface="+mj-lt"/>
                  </a:rPr>
                  <a:t> in OPT with </a:t>
                </a:r>
                <a:r>
                  <a:rPr lang="en-US" dirty="0">
                    <a:latin typeface="+mj-lt"/>
                  </a:rPr>
                  <a:t>item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endParaRPr lang="en-US" altLang="zh-TW" dirty="0">
                  <a:latin typeface="+mj-lt"/>
                </a:endParaRPr>
              </a:p>
              <a:p>
                <a:pPr lvl="1"/>
                <a:r>
                  <a:rPr lang="en-US" altLang="zh-TW" dirty="0">
                    <a:latin typeface="+mj-lt"/>
                  </a:rPr>
                  <a:t>The total value must be equal or higher, because item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𝑗</m:t>
                    </m:r>
                  </m:oMath>
                </a14:m>
                <a:r>
                  <a:rPr lang="en-US" altLang="zh-TW" dirty="0">
                    <a:latin typeface="+mj-lt"/>
                  </a:rPr>
                  <a:t> has the highest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+mj-lt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i="1">
                                <a:latin typeface="+mj-lt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+mj-lt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+mj-lt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  <a:blipFill>
                <a:blip r:embed="rId3"/>
                <a:stretch>
                  <a:fillRect l="-94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2" descr="「疑問」的圖片搜尋結果">
            <a:extLst>
              <a:ext uri="{FF2B5EF4-FFF2-40B4-BE49-F238E27FC236}">
                <a16:creationId xmlns:a16="http://schemas.microsoft.com/office/drawing/2014/main" id="{387C0290-A646-4D7D-89E7-FE6F23C3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197" y="5462008"/>
            <a:ext cx="1213601" cy="11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919943" y="5517462"/>
            <a:ext cx="8264242" cy="562630"/>
          </a:xfrm>
          <a:prstGeom prst="wedgeEllipseCallout">
            <a:avLst>
              <a:gd name="adj1" fmla="val 51605"/>
              <a:gd name="adj2" fmla="val 69407"/>
            </a:avLst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2000" dirty="0"/>
              <a:t>Do other knapsack problems have this property?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9DB9884-F953-466B-9949-1A3010309231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544944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1" dirty="0"/>
                  <a:t>Fractional</a:t>
                </a:r>
                <a:r>
                  <a:rPr lang="en-US" sz="2000" b="1" dirty="0"/>
                  <a:t> Knapsack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items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/>
                  <a:t>-th</a:t>
                </a:r>
                <a:r>
                  <a:rPr lang="en-US" sz="2000" dirty="0"/>
                  <a:t> item has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weighs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Output: the max value within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capacity, where we can take </a:t>
                </a:r>
                <a:r>
                  <a:rPr lang="en-US" sz="2000" b="1" dirty="0"/>
                  <a:t>any fraction of items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9DB9884-F953-466B-9949-1A3010309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44944" cy="1015663"/>
              </a:xfrm>
              <a:prstGeom prst="rect">
                <a:avLst/>
              </a:prstGeom>
              <a:blipFill>
                <a:blip r:embed="rId8"/>
                <a:stretch>
                  <a:fillRect l="-475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5469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1" dirty="0"/>
              <a:t>Greedy #4: Huffman Codes</a:t>
            </a:r>
            <a:endParaRPr 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2" descr="http://paginas.fe.up.pt/~sam/homepage/images/huffman-lg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009245" y="442263"/>
            <a:ext cx="1739981" cy="2424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6D8B58A-E323-4CDE-9301-06DBD0846B2A}"/>
              </a:ext>
            </a:extLst>
          </p:cNvPr>
          <p:cNvSpPr/>
          <p:nvPr/>
        </p:nvSpPr>
        <p:spPr>
          <a:xfrm>
            <a:off x="2057400" y="4645339"/>
            <a:ext cx="9458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Textbook Chapter 16.3 – Huffman codes</a:t>
            </a:r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894501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E9D7E9-0A65-4992-81F5-9CAEEA650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Encoding &amp; Decoding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Code (</a:t>
            </a:r>
            <a:r>
              <a:rPr lang="zh-TW" altLang="en-US" b="1" dirty="0">
                <a:latin typeface="+mj-lt"/>
              </a:rPr>
              <a:t>編碼</a:t>
            </a:r>
            <a:r>
              <a:rPr lang="en-US" altLang="zh-TW" b="1" dirty="0">
                <a:latin typeface="+mj-lt"/>
              </a:rPr>
              <a:t>)</a:t>
            </a:r>
            <a:r>
              <a:rPr lang="en-US" altLang="zh-TW" dirty="0">
                <a:latin typeface="+mj-lt"/>
              </a:rPr>
              <a:t> </a:t>
            </a:r>
            <a:r>
              <a:rPr lang="en-US" dirty="0">
                <a:latin typeface="+mj-lt"/>
              </a:rPr>
              <a:t>is a system of </a:t>
            </a:r>
            <a:r>
              <a:rPr lang="en-US" b="1" dirty="0">
                <a:latin typeface="+mj-lt"/>
              </a:rPr>
              <a:t>rules to convert information</a:t>
            </a:r>
            <a:r>
              <a:rPr lang="en-US" dirty="0">
                <a:latin typeface="+mj-lt"/>
              </a:rPr>
              <a:t>—such as a letter, word, sound, image, or gesture—into another, sometimes shortened or secret, form or representation for communication through a channel or storage in a medium.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187091" y="3808250"/>
            <a:ext cx="124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 message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567372" y="3808250"/>
            <a:ext cx="1292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decoded message</a:t>
            </a:r>
          </a:p>
        </p:txBody>
      </p:sp>
      <p:sp>
        <p:nvSpPr>
          <p:cNvPr id="9" name="矩形 8"/>
          <p:cNvSpPr/>
          <p:nvPr/>
        </p:nvSpPr>
        <p:spPr>
          <a:xfrm>
            <a:off x="3767507" y="3704993"/>
            <a:ext cx="109757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10" name="矩形 9"/>
          <p:cNvSpPr/>
          <p:nvPr/>
        </p:nvSpPr>
        <p:spPr>
          <a:xfrm>
            <a:off x="6872656" y="3704993"/>
            <a:ext cx="104774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12" name="直線單箭頭接點 11"/>
          <p:cNvCxnSpPr>
            <a:stCxn id="7" idx="3"/>
            <a:endCxn id="9" idx="1"/>
          </p:cNvCxnSpPr>
          <p:nvPr/>
        </p:nvCxnSpPr>
        <p:spPr>
          <a:xfrm>
            <a:off x="3329356" y="4162193"/>
            <a:ext cx="438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9" idx="3"/>
            <a:endCxn id="10" idx="1"/>
          </p:cNvCxnSpPr>
          <p:nvPr/>
        </p:nvCxnSpPr>
        <p:spPr>
          <a:xfrm>
            <a:off x="4865079" y="4162193"/>
            <a:ext cx="200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0" idx="3"/>
            <a:endCxn id="8" idx="1"/>
          </p:cNvCxnSpPr>
          <p:nvPr/>
        </p:nvCxnSpPr>
        <p:spPr>
          <a:xfrm>
            <a:off x="7920405" y="4162194"/>
            <a:ext cx="701919" cy="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44209" y="3792861"/>
            <a:ext cx="1705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encoded message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0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25D431A-F6C0-404C-B468-70350B006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Algorithm Design Strategy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Do not focus on </a:t>
            </a:r>
            <a:r>
              <a:rPr lang="en-US" altLang="zh-TW" dirty="0">
                <a:solidFill>
                  <a:srgbClr val="C00000"/>
                </a:solidFill>
                <a:latin typeface="+mj-lt"/>
              </a:rPr>
              <a:t>“specific algorithms”</a:t>
            </a:r>
          </a:p>
          <a:p>
            <a:r>
              <a:rPr lang="en-US" altLang="zh-TW" dirty="0">
                <a:latin typeface="+mj-lt"/>
              </a:rPr>
              <a:t>But </a:t>
            </a:r>
            <a:r>
              <a:rPr lang="en-US" altLang="zh-TW" dirty="0">
                <a:solidFill>
                  <a:srgbClr val="C00000"/>
                </a:solidFill>
                <a:latin typeface="+mj-lt"/>
              </a:rPr>
              <a:t>“some strategies” </a:t>
            </a:r>
            <a:r>
              <a:rPr lang="en-US" altLang="zh-TW" dirty="0">
                <a:latin typeface="+mj-lt"/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+mj-lt"/>
              </a:rPr>
              <a:t>“design” </a:t>
            </a:r>
            <a:r>
              <a:rPr lang="en-US" altLang="zh-TW" dirty="0">
                <a:latin typeface="+mj-lt"/>
              </a:rPr>
              <a:t>algorithms</a:t>
            </a:r>
          </a:p>
          <a:p>
            <a:endParaRPr lang="en-US" altLang="zh-TW" u="sng" dirty="0">
              <a:latin typeface="+mj-lt"/>
            </a:endParaRPr>
          </a:p>
          <a:p>
            <a:r>
              <a:rPr lang="en-US" altLang="zh-TW" dirty="0">
                <a:latin typeface="+mj-lt"/>
              </a:rPr>
              <a:t>First Skill: Divide-and-Conquer (</a:t>
            </a:r>
            <a:r>
              <a:rPr lang="zh-TW" altLang="en-US" dirty="0">
                <a:latin typeface="+mj-lt"/>
              </a:rPr>
              <a:t>各個擊破</a:t>
            </a:r>
            <a:r>
              <a:rPr lang="en-US" altLang="zh-TW" dirty="0">
                <a:latin typeface="+mj-lt"/>
              </a:rPr>
              <a:t>/</a:t>
            </a:r>
            <a:r>
              <a:rPr lang="zh-TW" altLang="en-US" dirty="0">
                <a:latin typeface="+mj-lt"/>
              </a:rPr>
              <a:t>分治</a:t>
            </a:r>
            <a:r>
              <a:rPr lang="en-US" altLang="zh-TW" dirty="0">
                <a:latin typeface="+mj-lt"/>
              </a:rPr>
              <a:t>)</a:t>
            </a:r>
          </a:p>
          <a:p>
            <a:r>
              <a:rPr lang="en-US" altLang="zh-TW" dirty="0">
                <a:latin typeface="+mj-lt"/>
              </a:rPr>
              <a:t>Second Skill: Dynamic Programming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(</a:t>
            </a:r>
            <a:r>
              <a:rPr lang="zh-TW" altLang="en-US" dirty="0">
                <a:latin typeface="+mj-lt"/>
              </a:rPr>
              <a:t>動態規劃</a:t>
            </a:r>
            <a:r>
              <a:rPr lang="en-US" altLang="zh-TW" dirty="0">
                <a:latin typeface="+mj-lt"/>
              </a:rPr>
              <a:t>)</a:t>
            </a:r>
          </a:p>
          <a:p>
            <a:r>
              <a:rPr lang="en-US" altLang="zh-TW" dirty="0">
                <a:latin typeface="+mj-lt"/>
              </a:rPr>
              <a:t>Third Skill: Greedy (</a:t>
            </a:r>
            <a:r>
              <a:rPr lang="zh-TW" altLang="en-US" dirty="0">
                <a:latin typeface="+mj-lt"/>
              </a:rPr>
              <a:t>貪婪法則</a:t>
            </a:r>
            <a:r>
              <a:rPr lang="en-US" altLang="zh-TW" dirty="0">
                <a:latin typeface="+mj-lt"/>
              </a:rPr>
              <a:t>)</a:t>
            </a:r>
          </a:p>
          <a:p>
            <a:endParaRPr lang="zh-TW" altLang="en-US" u="sng" dirty="0"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6ABD-7B9C-41F6-A76D-F4D3DC3F1427}" type="slidenum">
              <a:rPr lang="zh-TW" altLang="en-US" smtClean="0"/>
              <a:t>3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125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7BA310-1187-4709-AF14-B3C554934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Encoding &amp; Decoding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Goal</a:t>
            </a:r>
          </a:p>
          <a:p>
            <a:pPr lvl="1"/>
            <a:r>
              <a:rPr lang="en-US" dirty="0">
                <a:latin typeface="+mj-lt"/>
              </a:rPr>
              <a:t>Enable communication and storage</a:t>
            </a:r>
          </a:p>
          <a:p>
            <a:pPr lvl="1"/>
            <a:r>
              <a:rPr lang="en-US" dirty="0">
                <a:latin typeface="+mj-lt"/>
              </a:rPr>
              <a:t>Detect or correct errors introduced during transmission</a:t>
            </a:r>
          </a:p>
          <a:p>
            <a:pPr lvl="1"/>
            <a:r>
              <a:rPr lang="en-US" dirty="0">
                <a:latin typeface="+mj-lt"/>
              </a:rPr>
              <a:t>Compress data: </a:t>
            </a:r>
            <a:r>
              <a:rPr lang="en-US" dirty="0" err="1">
                <a:latin typeface="+mj-lt"/>
              </a:rPr>
              <a:t>lossy</a:t>
            </a:r>
            <a:r>
              <a:rPr lang="en-US" dirty="0">
                <a:latin typeface="+mj-lt"/>
              </a:rPr>
              <a:t> or lossless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758319" y="3686145"/>
            <a:ext cx="125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Snoopy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266849" y="3688340"/>
            <a:ext cx="123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Snoopy</a:t>
            </a:r>
          </a:p>
        </p:txBody>
      </p:sp>
      <p:sp>
        <p:nvSpPr>
          <p:cNvPr id="9" name="矩形 8"/>
          <p:cNvSpPr/>
          <p:nvPr/>
        </p:nvSpPr>
        <p:spPr>
          <a:xfrm>
            <a:off x="3454554" y="3429000"/>
            <a:ext cx="109757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10" name="矩形 9"/>
          <p:cNvSpPr/>
          <p:nvPr/>
        </p:nvSpPr>
        <p:spPr>
          <a:xfrm>
            <a:off x="6517181" y="3429000"/>
            <a:ext cx="104774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12" name="直線單箭頭接點 11"/>
          <p:cNvCxnSpPr>
            <a:cxnSpLocks/>
            <a:stCxn id="7" idx="3"/>
            <a:endCxn id="9" idx="1"/>
          </p:cNvCxnSpPr>
          <p:nvPr/>
        </p:nvCxnSpPr>
        <p:spPr>
          <a:xfrm>
            <a:off x="3016403" y="3886200"/>
            <a:ext cx="4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9" idx="3"/>
            <a:endCxn id="10" idx="1"/>
          </p:cNvCxnSpPr>
          <p:nvPr/>
        </p:nvCxnSpPr>
        <p:spPr>
          <a:xfrm>
            <a:off x="4552127" y="3886200"/>
            <a:ext cx="1965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  <a:stCxn id="10" idx="3"/>
            <a:endCxn id="8" idx="1"/>
          </p:cNvCxnSpPr>
          <p:nvPr/>
        </p:nvCxnSpPr>
        <p:spPr>
          <a:xfrm>
            <a:off x="7564930" y="3886200"/>
            <a:ext cx="701919" cy="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510005" y="3516869"/>
            <a:ext cx="196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536E6F6F7079</a:t>
            </a:r>
          </a:p>
        </p:txBody>
      </p:sp>
      <p:sp>
        <p:nvSpPr>
          <p:cNvPr id="49" name="矩形 48"/>
          <p:cNvSpPr/>
          <p:nvPr/>
        </p:nvSpPr>
        <p:spPr>
          <a:xfrm>
            <a:off x="3454554" y="4662603"/>
            <a:ext cx="1097573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50" name="矩形 49"/>
          <p:cNvSpPr/>
          <p:nvPr/>
        </p:nvSpPr>
        <p:spPr>
          <a:xfrm>
            <a:off x="6517181" y="4662603"/>
            <a:ext cx="1047749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51" name="直線單箭頭接點 50"/>
          <p:cNvCxnSpPr>
            <a:endCxn id="49" idx="1"/>
          </p:cNvCxnSpPr>
          <p:nvPr/>
        </p:nvCxnSpPr>
        <p:spPr>
          <a:xfrm>
            <a:off x="3016403" y="5119803"/>
            <a:ext cx="438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49" idx="3"/>
            <a:endCxn id="50" idx="1"/>
          </p:cNvCxnSpPr>
          <p:nvPr/>
        </p:nvCxnSpPr>
        <p:spPr>
          <a:xfrm>
            <a:off x="4552127" y="5119803"/>
            <a:ext cx="1965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50" idx="3"/>
          </p:cNvCxnSpPr>
          <p:nvPr/>
        </p:nvCxnSpPr>
        <p:spPr>
          <a:xfrm>
            <a:off x="7564930" y="5119804"/>
            <a:ext cx="701919" cy="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圖片 54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" t="408" r="70497" b="-408"/>
          <a:stretch/>
        </p:blipFill>
        <p:spPr>
          <a:xfrm>
            <a:off x="1758319" y="4537460"/>
            <a:ext cx="1193347" cy="1164687"/>
          </a:xfrm>
          <a:prstGeom prst="rect">
            <a:avLst/>
          </a:prstGeom>
        </p:spPr>
      </p:pic>
      <p:pic>
        <p:nvPicPr>
          <p:cNvPr id="56" name="圖片 55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3"/>
          <a:stretch/>
        </p:blipFill>
        <p:spPr>
          <a:xfrm>
            <a:off x="8327390" y="4537460"/>
            <a:ext cx="1174320" cy="1164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15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21" grpId="0"/>
      <p:bldP spid="49" grpId="0" animBg="1"/>
      <p:bldP spid="5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364EFAB-BA9E-493F-98CC-2BF46F01E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Lossy Data Compression: Autoencoder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EAF7BAD-F900-4B48-88D6-BFD8B9D80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1957-FE6C-48C2-8FC6-372D849B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6" name="Picture 2" descr="ãautoencoderãçåçæå°çµæ">
            <a:extLst>
              <a:ext uri="{FF2B5EF4-FFF2-40B4-BE49-F238E27FC236}">
                <a16:creationId xmlns:a16="http://schemas.microsoft.com/office/drawing/2014/main" id="{E3084D06-62E2-471D-B9D5-A00B51A8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58" y="1719943"/>
            <a:ext cx="8953683" cy="450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046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7" name="Rectangle 5"/>
          <p:cNvSpPr>
            <a:spLocks noGrp="1" noChangeArrowheads="1"/>
          </p:cNvSpPr>
          <p:nvPr>
            <p:ph type="body" sz="quarter" idx="10"/>
          </p:nvPr>
        </p:nvSpPr>
        <p:spPr>
          <a:xfrm>
            <a:off x="323529" y="368629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Lossless Data Compression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88AA2D-D8DD-4D8B-8DCD-4E498EE2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Goal: encode each symbol using a unique binary code (w/o ambiguity)</a:t>
            </a:r>
          </a:p>
          <a:p>
            <a:pPr lvl="1"/>
            <a:r>
              <a:rPr lang="en-US" altLang="zh-TW" dirty="0">
                <a:latin typeface="+mj-lt"/>
              </a:rPr>
              <a:t>How to represent symbols?</a:t>
            </a:r>
          </a:p>
          <a:p>
            <a:pPr lvl="1"/>
            <a:r>
              <a:rPr lang="en-US" altLang="zh-TW" dirty="0">
                <a:latin typeface="+mj-lt"/>
              </a:rPr>
              <a:t>How to ensure decode(encode(x))=x?</a:t>
            </a:r>
          </a:p>
          <a:p>
            <a:pPr lvl="1"/>
            <a:r>
              <a:rPr lang="en-US" altLang="zh-TW" dirty="0">
                <a:latin typeface="+mj-lt"/>
              </a:rPr>
              <a:t>How to minimize the number of bits?</a:t>
            </a:r>
          </a:p>
          <a:p>
            <a:endParaRPr lang="en-US" altLang="zh-TW" dirty="0">
              <a:latin typeface="+mj-lt"/>
            </a:endParaRPr>
          </a:p>
          <a:p>
            <a:endParaRPr lang="zh-TW" altLang="en-US" dirty="0">
              <a:latin typeface="+mj-lt"/>
            </a:endParaRPr>
          </a:p>
        </p:txBody>
      </p:sp>
      <p:sp>
        <p:nvSpPr>
          <p:cNvPr id="2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8DFD-FDDE-46B9-AB63-91C25E1F65AD}" type="slidenum">
              <a:rPr lang="zh-TW" altLang="en-US"/>
              <a:pPr/>
              <a:t>32</a:t>
            </a:fld>
            <a:endParaRPr lang="en-US" altLang="zh-TW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0863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7" name="Rectangle 5"/>
          <p:cNvSpPr>
            <a:spLocks noGrp="1" noChangeArrowheads="1"/>
          </p:cNvSpPr>
          <p:nvPr>
            <p:ph type="body" sz="quarter" idx="10"/>
          </p:nvPr>
        </p:nvSpPr>
        <p:spPr>
          <a:xfrm>
            <a:off x="323529" y="333685"/>
            <a:ext cx="11573197" cy="724247"/>
          </a:xfrm>
        </p:spPr>
        <p:txBody>
          <a:bodyPr/>
          <a:lstStyle/>
          <a:p>
            <a:r>
              <a:rPr lang="en-US" altLang="zh-TW" dirty="0"/>
              <a:t>Lossless Data Compression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62E642-B07E-46A2-9FB2-8310356E3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Goal: encode each symbol using a unique binary code (w/o ambiguity)</a:t>
            </a:r>
          </a:p>
          <a:p>
            <a:pPr lvl="1"/>
            <a:r>
              <a:rPr lang="en-US" altLang="zh-TW" b="1" dirty="0">
                <a:latin typeface="+mj-lt"/>
              </a:rPr>
              <a:t>How to represent symbols?</a:t>
            </a:r>
          </a:p>
          <a:p>
            <a:pPr lvl="1"/>
            <a:r>
              <a:rPr lang="en-US" altLang="zh-TW" dirty="0">
                <a:latin typeface="+mj-lt"/>
              </a:rPr>
              <a:t>How to ensure decode(encode(x))=x?</a:t>
            </a:r>
          </a:p>
          <a:p>
            <a:pPr lvl="1"/>
            <a:r>
              <a:rPr lang="en-US" altLang="zh-TW" dirty="0">
                <a:latin typeface="+mj-lt"/>
              </a:rPr>
              <a:t>How to minimize the number of bits?</a:t>
            </a:r>
          </a:p>
          <a:p>
            <a:endParaRPr lang="en-US" altLang="zh-TW" dirty="0">
              <a:latin typeface="+mj-lt"/>
            </a:endParaRPr>
          </a:p>
          <a:p>
            <a:endParaRPr lang="zh-TW" altLang="en-US" dirty="0">
              <a:latin typeface="+mj-lt"/>
            </a:endParaRPr>
          </a:p>
        </p:txBody>
      </p:sp>
      <p:sp>
        <p:nvSpPr>
          <p:cNvPr id="2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8DFD-FDDE-46B9-AB63-91C25E1F65AD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1554438" name="Oval 6"/>
          <p:cNvSpPr>
            <a:spLocks noChangeArrowheads="1"/>
          </p:cNvSpPr>
          <p:nvPr/>
        </p:nvSpPr>
        <p:spPr bwMode="auto">
          <a:xfrm>
            <a:off x="4143009" y="422173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54439" name="Oval 7"/>
          <p:cNvSpPr>
            <a:spLocks noChangeArrowheads="1"/>
          </p:cNvSpPr>
          <p:nvPr/>
        </p:nvSpPr>
        <p:spPr bwMode="auto">
          <a:xfrm>
            <a:off x="3350846" y="5013897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54440" name="Oval 8"/>
          <p:cNvSpPr>
            <a:spLocks noChangeArrowheads="1"/>
          </p:cNvSpPr>
          <p:nvPr/>
        </p:nvSpPr>
        <p:spPr bwMode="auto">
          <a:xfrm>
            <a:off x="4935171" y="5013897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54441" name="Oval 9"/>
          <p:cNvSpPr>
            <a:spLocks noChangeArrowheads="1"/>
          </p:cNvSpPr>
          <p:nvPr/>
        </p:nvSpPr>
        <p:spPr bwMode="auto">
          <a:xfrm>
            <a:off x="2919046" y="5840985"/>
            <a:ext cx="431800" cy="43180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A</a:t>
            </a:r>
          </a:p>
        </p:txBody>
      </p:sp>
      <p:sp>
        <p:nvSpPr>
          <p:cNvPr id="1554442" name="Oval 10"/>
          <p:cNvSpPr>
            <a:spLocks noChangeArrowheads="1"/>
          </p:cNvSpPr>
          <p:nvPr/>
        </p:nvSpPr>
        <p:spPr bwMode="auto">
          <a:xfrm>
            <a:off x="3711209" y="5840985"/>
            <a:ext cx="431800" cy="431800"/>
          </a:xfrm>
          <a:prstGeom prst="ellipse">
            <a:avLst/>
          </a:prstGeom>
          <a:gradFill rotWithShape="1">
            <a:gsLst>
              <a:gs pos="0">
                <a:srgbClr val="FE6B1A"/>
              </a:gs>
              <a:gs pos="100000">
                <a:srgbClr val="FE6B1A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G</a:t>
            </a:r>
          </a:p>
        </p:txBody>
      </p:sp>
      <p:sp>
        <p:nvSpPr>
          <p:cNvPr id="1554443" name="Oval 11"/>
          <p:cNvSpPr>
            <a:spLocks noChangeArrowheads="1"/>
          </p:cNvSpPr>
          <p:nvPr/>
        </p:nvSpPr>
        <p:spPr bwMode="auto">
          <a:xfrm>
            <a:off x="4550996" y="5840985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T</a:t>
            </a:r>
          </a:p>
        </p:txBody>
      </p:sp>
      <p:sp>
        <p:nvSpPr>
          <p:cNvPr id="1554444" name="Oval 12"/>
          <p:cNvSpPr>
            <a:spLocks noChangeArrowheads="1"/>
          </p:cNvSpPr>
          <p:nvPr/>
        </p:nvSpPr>
        <p:spPr bwMode="auto">
          <a:xfrm>
            <a:off x="5366971" y="5840985"/>
            <a:ext cx="431800" cy="431800"/>
          </a:xfrm>
          <a:prstGeom prst="ellipse">
            <a:avLst/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C</a:t>
            </a:r>
          </a:p>
        </p:txBody>
      </p:sp>
      <p:cxnSp>
        <p:nvCxnSpPr>
          <p:cNvPr id="1554445" name="AutoShape 13"/>
          <p:cNvCxnSpPr>
            <a:cxnSpLocks noChangeShapeType="1"/>
            <a:stCxn id="1554438" idx="3"/>
            <a:endCxn id="1554439" idx="0"/>
          </p:cNvCxnSpPr>
          <p:nvPr/>
        </p:nvCxnSpPr>
        <p:spPr bwMode="auto">
          <a:xfrm flipH="1">
            <a:off x="3566747" y="4590035"/>
            <a:ext cx="639763" cy="423862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54446" name="AutoShape 14"/>
          <p:cNvCxnSpPr>
            <a:cxnSpLocks noChangeShapeType="1"/>
            <a:stCxn id="1554438" idx="5"/>
            <a:endCxn id="1554440" idx="0"/>
          </p:cNvCxnSpPr>
          <p:nvPr/>
        </p:nvCxnSpPr>
        <p:spPr bwMode="auto">
          <a:xfrm>
            <a:off x="4511309" y="4590035"/>
            <a:ext cx="639762" cy="423862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54447" name="AutoShape 15"/>
          <p:cNvCxnSpPr>
            <a:cxnSpLocks noChangeShapeType="1"/>
            <a:stCxn id="1554439" idx="3"/>
            <a:endCxn id="1554441" idx="0"/>
          </p:cNvCxnSpPr>
          <p:nvPr/>
        </p:nvCxnSpPr>
        <p:spPr bwMode="auto">
          <a:xfrm flipH="1">
            <a:off x="3134946" y="5382197"/>
            <a:ext cx="279400" cy="458788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54448" name="AutoShape 16"/>
          <p:cNvCxnSpPr>
            <a:cxnSpLocks noChangeShapeType="1"/>
            <a:stCxn id="1554439" idx="5"/>
            <a:endCxn id="1554442" idx="0"/>
          </p:cNvCxnSpPr>
          <p:nvPr/>
        </p:nvCxnSpPr>
        <p:spPr bwMode="auto">
          <a:xfrm>
            <a:off x="3719147" y="5382197"/>
            <a:ext cx="207963" cy="458788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54449" name="AutoShape 17"/>
          <p:cNvCxnSpPr>
            <a:cxnSpLocks noChangeShapeType="1"/>
            <a:stCxn id="1554440" idx="3"/>
            <a:endCxn id="1554443" idx="0"/>
          </p:cNvCxnSpPr>
          <p:nvPr/>
        </p:nvCxnSpPr>
        <p:spPr bwMode="auto">
          <a:xfrm flipH="1">
            <a:off x="4766897" y="5382197"/>
            <a:ext cx="231775" cy="458788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54450" name="AutoShape 18"/>
          <p:cNvCxnSpPr>
            <a:cxnSpLocks noChangeShapeType="1"/>
            <a:stCxn id="1554440" idx="5"/>
            <a:endCxn id="1554444" idx="0"/>
          </p:cNvCxnSpPr>
          <p:nvPr/>
        </p:nvCxnSpPr>
        <p:spPr bwMode="auto">
          <a:xfrm>
            <a:off x="5303471" y="5382197"/>
            <a:ext cx="279400" cy="458788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54451" name="Text Box 19"/>
          <p:cNvSpPr txBox="1">
            <a:spLocks noChangeArrowheads="1"/>
          </p:cNvSpPr>
          <p:nvPr/>
        </p:nvSpPr>
        <p:spPr bwMode="auto">
          <a:xfrm>
            <a:off x="3617546" y="4343972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0</a:t>
            </a:r>
          </a:p>
        </p:txBody>
      </p:sp>
      <p:sp>
        <p:nvSpPr>
          <p:cNvPr id="1554452" name="Text Box 20"/>
          <p:cNvSpPr txBox="1">
            <a:spLocks noChangeArrowheads="1"/>
          </p:cNvSpPr>
          <p:nvPr/>
        </p:nvSpPr>
        <p:spPr bwMode="auto">
          <a:xfrm>
            <a:off x="4770071" y="4329685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1554453" name="Text Box 21"/>
          <p:cNvSpPr txBox="1">
            <a:spLocks noChangeArrowheads="1"/>
          </p:cNvSpPr>
          <p:nvPr/>
        </p:nvSpPr>
        <p:spPr bwMode="auto">
          <a:xfrm>
            <a:off x="2896821" y="5331397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0</a:t>
            </a:r>
          </a:p>
        </p:txBody>
      </p:sp>
      <p:sp>
        <p:nvSpPr>
          <p:cNvPr id="1554454" name="Text Box 22"/>
          <p:cNvSpPr txBox="1">
            <a:spLocks noChangeArrowheads="1"/>
          </p:cNvSpPr>
          <p:nvPr/>
        </p:nvSpPr>
        <p:spPr bwMode="auto">
          <a:xfrm>
            <a:off x="3904884" y="5331397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1554455" name="Text Box 23"/>
          <p:cNvSpPr txBox="1">
            <a:spLocks noChangeArrowheads="1"/>
          </p:cNvSpPr>
          <p:nvPr/>
        </p:nvSpPr>
        <p:spPr bwMode="auto">
          <a:xfrm>
            <a:off x="4503371" y="5331397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0</a:t>
            </a:r>
          </a:p>
        </p:txBody>
      </p:sp>
      <p:sp>
        <p:nvSpPr>
          <p:cNvPr id="1554456" name="Text Box 24"/>
          <p:cNvSpPr txBox="1">
            <a:spLocks noChangeArrowheads="1"/>
          </p:cNvSpPr>
          <p:nvPr/>
        </p:nvSpPr>
        <p:spPr bwMode="auto">
          <a:xfrm>
            <a:off x="5560646" y="5331397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1</a:t>
            </a:r>
          </a:p>
        </p:txBody>
      </p:sp>
      <p:sp>
        <p:nvSpPr>
          <p:cNvPr id="1554457" name="Text Box 25"/>
          <p:cNvSpPr txBox="1">
            <a:spLocks noChangeArrowheads="1"/>
          </p:cNvSpPr>
          <p:nvPr/>
        </p:nvSpPr>
        <p:spPr bwMode="auto">
          <a:xfrm>
            <a:off x="6303596" y="4590035"/>
            <a:ext cx="497764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B0F0"/>
                </a:solidFill>
                <a:latin typeface="Courier New" pitchFamily="49" charset="0"/>
              </a:rPr>
              <a:t>1010</a:t>
            </a:r>
            <a:r>
              <a:rPr lang="en-US" altLang="zh-TW" sz="2400" b="1" dirty="0">
                <a:solidFill>
                  <a:srgbClr val="00FF00"/>
                </a:solidFill>
                <a:latin typeface="Courier New" pitchFamily="49" charset="0"/>
              </a:rPr>
              <a:t>11</a:t>
            </a:r>
            <a:r>
              <a:rPr lang="en-US" altLang="zh-TW" sz="2400" b="1" dirty="0">
                <a:solidFill>
                  <a:srgbClr val="FE6B1A"/>
                </a:solidFill>
                <a:latin typeface="Courier New" pitchFamily="49" charset="0"/>
              </a:rPr>
              <a:t>0101</a:t>
            </a:r>
            <a:r>
              <a:rPr lang="en-US" altLang="zh-TW" sz="2400" b="1" dirty="0">
                <a:solidFill>
                  <a:srgbClr val="00B0F0"/>
                </a:solidFill>
                <a:latin typeface="Courier New" pitchFamily="49" charset="0"/>
              </a:rPr>
              <a:t>101010</a:t>
            </a:r>
            <a:r>
              <a:rPr lang="en-US" altLang="zh-TW" sz="2400" b="1" dirty="0">
                <a:solidFill>
                  <a:srgbClr val="FE6B1A"/>
                </a:solidFill>
                <a:latin typeface="Courier New" pitchFamily="49" charset="0"/>
              </a:rPr>
              <a:t>010101</a:t>
            </a:r>
            <a:r>
              <a:rPr lang="en-US" altLang="zh-TW" sz="2400" b="1" dirty="0">
                <a:solidFill>
                  <a:srgbClr val="FF0000"/>
                </a:solidFill>
                <a:latin typeface="Courier New" pitchFamily="49" charset="0"/>
              </a:rPr>
              <a:t>00</a:t>
            </a:r>
            <a:r>
              <a:rPr lang="en-US" altLang="zh-TW" sz="2400" b="1" dirty="0">
                <a:solidFill>
                  <a:srgbClr val="00B0F0"/>
                </a:solidFill>
                <a:latin typeface="Courier New" pitchFamily="49" charset="0"/>
              </a:rPr>
              <a:t>10</a:t>
            </a:r>
          </a:p>
          <a:p>
            <a:r>
              <a:rPr lang="en-US" altLang="zh-TW" sz="2400" b="1" dirty="0">
                <a:solidFill>
                  <a:srgbClr val="00B0F0"/>
                </a:solidFill>
                <a:latin typeface="Courier New" pitchFamily="49" charset="0"/>
              </a:rPr>
              <a:t>T </a:t>
            </a:r>
            <a:r>
              <a:rPr lang="en-US" altLang="zh-TW" sz="2400" b="1" dirty="0" err="1">
                <a:solidFill>
                  <a:srgbClr val="00B0F0"/>
                </a:solidFill>
                <a:latin typeface="Courier New" pitchFamily="49" charset="0"/>
              </a:rPr>
              <a:t>T</a:t>
            </a:r>
            <a:r>
              <a:rPr lang="en-US" altLang="zh-TW" sz="2400" b="1" dirty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en-US" altLang="zh-TW" sz="2400" b="1" dirty="0">
                <a:solidFill>
                  <a:srgbClr val="00FF00"/>
                </a:solidFill>
                <a:latin typeface="Courier New" pitchFamily="49" charset="0"/>
              </a:rPr>
              <a:t>C</a:t>
            </a:r>
            <a:r>
              <a:rPr lang="en-US" altLang="zh-TW" sz="2400" b="1" dirty="0">
                <a:latin typeface="Courier New" pitchFamily="49" charset="0"/>
              </a:rPr>
              <a:t> </a:t>
            </a:r>
            <a:r>
              <a:rPr lang="en-US" altLang="zh-TW" sz="2400" b="1" dirty="0">
                <a:solidFill>
                  <a:srgbClr val="FE6B1A"/>
                </a:solidFill>
                <a:latin typeface="Courier New" pitchFamily="49" charset="0"/>
              </a:rPr>
              <a:t>G </a:t>
            </a:r>
            <a:r>
              <a:rPr lang="en-US" altLang="zh-TW" sz="2400" b="1" dirty="0" err="1">
                <a:solidFill>
                  <a:srgbClr val="FE6B1A"/>
                </a:solidFill>
                <a:latin typeface="Courier New" pitchFamily="49" charset="0"/>
              </a:rPr>
              <a:t>G</a:t>
            </a:r>
            <a:r>
              <a:rPr lang="en-US" altLang="zh-TW" sz="2400" b="1" dirty="0">
                <a:latin typeface="Courier New" pitchFamily="49" charset="0"/>
              </a:rPr>
              <a:t> </a:t>
            </a:r>
            <a:r>
              <a:rPr lang="en-US" altLang="zh-TW" sz="2400" b="1" dirty="0">
                <a:solidFill>
                  <a:srgbClr val="00B0F0"/>
                </a:solidFill>
                <a:latin typeface="Courier New" pitchFamily="49" charset="0"/>
              </a:rPr>
              <a:t>T </a:t>
            </a:r>
            <a:r>
              <a:rPr lang="en-US" altLang="zh-TW" sz="2400" b="1" dirty="0" err="1">
                <a:solidFill>
                  <a:srgbClr val="00B0F0"/>
                </a:solidFill>
                <a:latin typeface="Courier New" pitchFamily="49" charset="0"/>
              </a:rPr>
              <a:t>T</a:t>
            </a:r>
            <a:r>
              <a:rPr lang="en-US" altLang="zh-TW" sz="2400" b="1" dirty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en-US" altLang="zh-TW" sz="2400" b="1" dirty="0" err="1">
                <a:solidFill>
                  <a:srgbClr val="00B0F0"/>
                </a:solidFill>
                <a:latin typeface="Courier New" pitchFamily="49" charset="0"/>
              </a:rPr>
              <a:t>T</a:t>
            </a:r>
            <a:r>
              <a:rPr lang="en-US" altLang="zh-TW" sz="2400" b="1" dirty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en-US" altLang="zh-TW" sz="2400" b="1" dirty="0">
                <a:solidFill>
                  <a:srgbClr val="FE6B1A"/>
                </a:solidFill>
                <a:latin typeface="Courier New" pitchFamily="49" charset="0"/>
              </a:rPr>
              <a:t>G </a:t>
            </a:r>
            <a:r>
              <a:rPr lang="en-US" altLang="zh-TW" sz="2400" b="1" dirty="0" err="1">
                <a:solidFill>
                  <a:srgbClr val="FE6B1A"/>
                </a:solidFill>
                <a:latin typeface="Courier New" pitchFamily="49" charset="0"/>
              </a:rPr>
              <a:t>G</a:t>
            </a:r>
            <a:r>
              <a:rPr lang="en-US" altLang="zh-TW" sz="2400" b="1" dirty="0">
                <a:solidFill>
                  <a:srgbClr val="FE6B1A"/>
                </a:solidFill>
                <a:latin typeface="Courier New" pitchFamily="49" charset="0"/>
              </a:rPr>
              <a:t> </a:t>
            </a:r>
            <a:r>
              <a:rPr lang="en-US" altLang="zh-TW" sz="2400" b="1" dirty="0" err="1">
                <a:solidFill>
                  <a:srgbClr val="FE6B1A"/>
                </a:solidFill>
                <a:latin typeface="Courier New" pitchFamily="49" charset="0"/>
              </a:rPr>
              <a:t>G</a:t>
            </a:r>
            <a:r>
              <a:rPr lang="en-US" altLang="zh-TW" sz="2400" b="1" dirty="0">
                <a:latin typeface="Courier New" pitchFamily="49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Courier New" pitchFamily="49" charset="0"/>
              </a:rPr>
              <a:t>A</a:t>
            </a:r>
            <a:r>
              <a:rPr lang="en-US" altLang="zh-TW" sz="2400" b="1" dirty="0">
                <a:latin typeface="Courier New" pitchFamily="49" charset="0"/>
              </a:rPr>
              <a:t> </a:t>
            </a:r>
            <a:r>
              <a:rPr lang="en-US" altLang="zh-TW" sz="2400" b="1" dirty="0">
                <a:solidFill>
                  <a:srgbClr val="00B0F0"/>
                </a:solidFill>
                <a:latin typeface="Courier New" pitchFamily="49" charset="0"/>
              </a:rPr>
              <a:t>T</a:t>
            </a:r>
          </a:p>
        </p:txBody>
      </p:sp>
      <p:sp>
        <p:nvSpPr>
          <p:cNvPr id="25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5079635" y="3546294"/>
            <a:ext cx="2324234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2000" dirty="0"/>
              <a:t>find a binary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21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54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5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5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54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5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5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54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5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54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5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54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55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55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55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55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55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55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55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5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55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4438" grpId="0" animBg="1"/>
      <p:bldP spid="1554439" grpId="0" animBg="1"/>
      <p:bldP spid="1554440" grpId="0" animBg="1"/>
      <p:bldP spid="1554441" grpId="0" animBg="1"/>
      <p:bldP spid="1554442" grpId="0" animBg="1"/>
      <p:bldP spid="1554443" grpId="0" animBg="1"/>
      <p:bldP spid="1554444" grpId="0" animBg="1"/>
      <p:bldP spid="1554451" grpId="0"/>
      <p:bldP spid="1554452" grpId="0"/>
      <p:bldP spid="1554453" grpId="0"/>
      <p:bldP spid="1554454" grpId="0"/>
      <p:bldP spid="1554455" grpId="0"/>
      <p:bldP spid="1554456" grpId="0"/>
      <p:bldP spid="1554457" grpId="0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096964-DE04-451B-8B48-6CBB18CEA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1544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Fixed-length</a:t>
            </a:r>
            <a:r>
              <a:rPr lang="en-US" altLang="zh-TW" dirty="0">
                <a:latin typeface="+mj-lt"/>
              </a:rPr>
              <a:t>: </a:t>
            </a:r>
            <a:r>
              <a:rPr lang="en-US" dirty="0">
                <a:latin typeface="+mj-lt"/>
              </a:rPr>
              <a:t>use the same number of bits for encoding every symbol</a:t>
            </a:r>
          </a:p>
          <a:p>
            <a:pPr lvl="1"/>
            <a:r>
              <a:rPr lang="en-US" altLang="zh-TW" dirty="0">
                <a:latin typeface="+mj-lt"/>
              </a:rPr>
              <a:t>Ex. ASCII, Big5, UTF</a:t>
            </a:r>
          </a:p>
          <a:p>
            <a:endParaRPr lang="en-US" altLang="zh-TW" dirty="0">
              <a:latin typeface="+mj-lt"/>
            </a:endParaRPr>
          </a:p>
          <a:p>
            <a:endParaRPr lang="en-US" altLang="zh-TW" dirty="0">
              <a:latin typeface="+mj-lt"/>
            </a:endParaRPr>
          </a:p>
          <a:p>
            <a:endParaRPr lang="en-US" altLang="zh-TW" dirty="0">
              <a:latin typeface="+mj-lt"/>
            </a:endParaRPr>
          </a:p>
          <a:p>
            <a:endParaRPr lang="en-US" altLang="zh-TW" dirty="0">
              <a:latin typeface="+mj-lt"/>
            </a:endParaRPr>
          </a:p>
          <a:p>
            <a:endParaRPr lang="en-US" altLang="zh-TW" dirty="0">
              <a:latin typeface="+mj-lt"/>
            </a:endParaRPr>
          </a:p>
          <a:p>
            <a:r>
              <a:rPr lang="en-US" altLang="zh-TW" dirty="0">
                <a:latin typeface="+mj-lt"/>
              </a:rPr>
              <a:t>The length of this sequence is</a:t>
            </a:r>
          </a:p>
          <a:p>
            <a:endParaRPr lang="en-US" altLang="zh-TW" dirty="0">
              <a:latin typeface="+mj-lt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AFADE-F339-4E51-8C41-0AFD8120E4E8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2" name="內容版面配置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Variable-length</a:t>
            </a:r>
            <a:r>
              <a:rPr lang="en-US" altLang="zh-TW" dirty="0">
                <a:latin typeface="+mj-lt"/>
              </a:rPr>
              <a:t>: </a:t>
            </a:r>
            <a:r>
              <a:rPr lang="en-US" dirty="0">
                <a:latin typeface="+mj-lt"/>
              </a:rPr>
              <a:t>shorter </a:t>
            </a:r>
            <a:r>
              <a:rPr lang="en-US" dirty="0" err="1">
                <a:latin typeface="+mj-lt"/>
              </a:rPr>
              <a:t>codewords</a:t>
            </a:r>
            <a:r>
              <a:rPr lang="en-US" dirty="0">
                <a:latin typeface="+mj-lt"/>
              </a:rPr>
              <a:t> for more frequent symbols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length of this sequence is</a:t>
            </a:r>
          </a:p>
        </p:txBody>
      </p:sp>
      <p:pic>
        <p:nvPicPr>
          <p:cNvPr id="151" name="圖片 1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6" y="5883128"/>
            <a:ext cx="3284678" cy="253019"/>
          </a:xfrm>
          <a:prstGeom prst="rect">
            <a:avLst/>
          </a:prstGeom>
        </p:spPr>
      </p:pic>
      <p:pic>
        <p:nvPicPr>
          <p:cNvPr id="148" name="圖片 1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29" y="5988165"/>
            <a:ext cx="4121471" cy="253019"/>
          </a:xfrm>
          <a:prstGeom prst="rect">
            <a:avLst/>
          </a:prstGeom>
        </p:spPr>
      </p:pic>
      <p:graphicFrame>
        <p:nvGraphicFramePr>
          <p:cNvPr id="51" name="表格 50"/>
          <p:cNvGraphicFramePr>
            <a:graphicFrameLocks noGrp="1"/>
          </p:cNvGraphicFramePr>
          <p:nvPr/>
        </p:nvGraphicFramePr>
        <p:xfrm>
          <a:off x="7265324" y="166273"/>
          <a:ext cx="4783746" cy="11301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88650">
                  <a:extLst>
                    <a:ext uri="{9D8B030D-6E8A-4147-A177-3AD203B41FA5}">
                      <a16:colId xmlns:a16="http://schemas.microsoft.com/office/drawing/2014/main" val="2542955938"/>
                    </a:ext>
                  </a:extLst>
                </a:gridCol>
                <a:gridCol w="532516">
                  <a:extLst>
                    <a:ext uri="{9D8B030D-6E8A-4147-A177-3AD203B41FA5}">
                      <a16:colId xmlns:a16="http://schemas.microsoft.com/office/drawing/2014/main" val="2403324576"/>
                    </a:ext>
                  </a:extLst>
                </a:gridCol>
                <a:gridCol w="532516">
                  <a:extLst>
                    <a:ext uri="{9D8B030D-6E8A-4147-A177-3AD203B41FA5}">
                      <a16:colId xmlns:a16="http://schemas.microsoft.com/office/drawing/2014/main" val="3922102881"/>
                    </a:ext>
                  </a:extLst>
                </a:gridCol>
                <a:gridCol w="532516">
                  <a:extLst>
                    <a:ext uri="{9D8B030D-6E8A-4147-A177-3AD203B41FA5}">
                      <a16:colId xmlns:a16="http://schemas.microsoft.com/office/drawing/2014/main" val="1144603188"/>
                    </a:ext>
                  </a:extLst>
                </a:gridCol>
                <a:gridCol w="532516">
                  <a:extLst>
                    <a:ext uri="{9D8B030D-6E8A-4147-A177-3AD203B41FA5}">
                      <a16:colId xmlns:a16="http://schemas.microsoft.com/office/drawing/2014/main" val="2246278378"/>
                    </a:ext>
                  </a:extLst>
                </a:gridCol>
                <a:gridCol w="532516">
                  <a:extLst>
                    <a:ext uri="{9D8B030D-6E8A-4147-A177-3AD203B41FA5}">
                      <a16:colId xmlns:a16="http://schemas.microsoft.com/office/drawing/2014/main" val="1163871274"/>
                    </a:ext>
                  </a:extLst>
                </a:gridCol>
                <a:gridCol w="532516">
                  <a:extLst>
                    <a:ext uri="{9D8B030D-6E8A-4147-A177-3AD203B41FA5}">
                      <a16:colId xmlns:a16="http://schemas.microsoft.com/office/drawing/2014/main" val="545165304"/>
                    </a:ext>
                  </a:extLst>
                </a:gridCol>
              </a:tblGrid>
              <a:tr h="2825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Symbol</a:t>
                      </a:r>
                    </a:p>
                  </a:txBody>
                  <a:tcPr marL="69090" marR="69090" marT="34545" marB="345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</a:t>
                      </a:r>
                    </a:p>
                  </a:txBody>
                  <a:tcPr marL="69090" marR="69090" marT="34545" marB="34545" anchor="ctr"/>
                </a:tc>
                <a:extLst>
                  <a:ext uri="{0D108BD9-81ED-4DB2-BD59-A6C34878D82A}">
                    <a16:rowId xmlns:a16="http://schemas.microsoft.com/office/drawing/2014/main" val="281541143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Frequency (K)</a:t>
                      </a:r>
                    </a:p>
                  </a:txBody>
                  <a:tcPr marL="69090" marR="69090" marT="34545" marB="345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45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13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12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16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9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5</a:t>
                      </a:r>
                    </a:p>
                  </a:txBody>
                  <a:tcPr marL="69090" marR="69090" marT="34545" marB="34545" anchor="ctr"/>
                </a:tc>
                <a:extLst>
                  <a:ext uri="{0D108BD9-81ED-4DB2-BD59-A6C34878D82A}">
                    <a16:rowId xmlns:a16="http://schemas.microsoft.com/office/drawing/2014/main" val="2539364199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Fixed-length</a:t>
                      </a:r>
                    </a:p>
                  </a:txBody>
                  <a:tcPr marL="69090" marR="69090" marT="34545" marB="345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 marL="69090" marR="69090" marT="34545" marB="34545" anchor="ctr"/>
                </a:tc>
                <a:extLst>
                  <a:ext uri="{0D108BD9-81ED-4DB2-BD59-A6C34878D82A}">
                    <a16:rowId xmlns:a16="http://schemas.microsoft.com/office/drawing/2014/main" val="1355168945"/>
                  </a:ext>
                </a:extLst>
              </a:tr>
              <a:tr h="282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Variable-length</a:t>
                      </a:r>
                    </a:p>
                  </a:txBody>
                  <a:tcPr marL="69090" marR="69090" marT="34545" marB="345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1101</a:t>
                      </a:r>
                    </a:p>
                  </a:txBody>
                  <a:tcPr marL="69090" marR="69090" marT="34545" marB="345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1100</a:t>
                      </a:r>
                    </a:p>
                  </a:txBody>
                  <a:tcPr marL="69090" marR="69090" marT="34545" marB="34545" anchor="ctr"/>
                </a:tc>
                <a:extLst>
                  <a:ext uri="{0D108BD9-81ED-4DB2-BD59-A6C34878D82A}">
                    <a16:rowId xmlns:a16="http://schemas.microsoft.com/office/drawing/2014/main" val="829356660"/>
                  </a:ext>
                </a:extLst>
              </a:tr>
            </a:tbl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1482771" y="3045672"/>
            <a:ext cx="3106957" cy="2251165"/>
            <a:chOff x="-2721935" y="2847254"/>
            <a:chExt cx="3106957" cy="2251165"/>
          </a:xfrm>
        </p:grpSpPr>
        <p:sp>
          <p:nvSpPr>
            <p:cNvPr id="8" name="Oval 6 1 1"/>
            <p:cNvSpPr>
              <a:spLocks noChangeArrowheads="1"/>
            </p:cNvSpPr>
            <p:nvPr/>
          </p:nvSpPr>
          <p:spPr bwMode="auto">
            <a:xfrm>
              <a:off x="-838847" y="2847254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7 1 1 1"/>
            <p:cNvSpPr>
              <a:spLocks noChangeArrowheads="1"/>
            </p:cNvSpPr>
            <p:nvPr/>
          </p:nvSpPr>
          <p:spPr bwMode="auto">
            <a:xfrm>
              <a:off x="-1825115" y="3464808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Oval 8 1 1"/>
            <p:cNvSpPr>
              <a:spLocks noChangeArrowheads="1"/>
            </p:cNvSpPr>
            <p:nvPr/>
          </p:nvSpPr>
          <p:spPr bwMode="auto">
            <a:xfrm>
              <a:off x="-415493" y="4117014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" name="Oval 11 1"/>
            <p:cNvSpPr>
              <a:spLocks noChangeArrowheads="1"/>
            </p:cNvSpPr>
            <p:nvPr/>
          </p:nvSpPr>
          <p:spPr bwMode="auto">
            <a:xfrm>
              <a:off x="-714988" y="4761796"/>
              <a:ext cx="336623" cy="336623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E</a:t>
              </a:r>
            </a:p>
          </p:txBody>
        </p:sp>
        <p:sp>
          <p:nvSpPr>
            <p:cNvPr id="14" name="Oval 12 1"/>
            <p:cNvSpPr>
              <a:spLocks noChangeArrowheads="1"/>
            </p:cNvSpPr>
            <p:nvPr/>
          </p:nvSpPr>
          <p:spPr bwMode="auto">
            <a:xfrm>
              <a:off x="-78870" y="4761796"/>
              <a:ext cx="336623" cy="336623"/>
            </a:xfrm>
            <a:prstGeom prst="ellipse">
              <a:avLst/>
            </a:prstGeom>
            <a:solidFill>
              <a:srgbClr val="7030A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F</a:t>
              </a:r>
            </a:p>
          </p:txBody>
        </p:sp>
        <p:cxnSp>
          <p:nvCxnSpPr>
            <p:cNvPr id="15" name="AutoShape 13 1 1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flipH="1">
              <a:off x="-1537789" y="3134580"/>
              <a:ext cx="748239" cy="3795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" name="AutoShape 14 1 1"/>
            <p:cNvCxnSpPr>
              <a:cxnSpLocks noChangeShapeType="1"/>
              <a:stCxn id="8" idx="5"/>
              <a:endCxn id="68" idx="0"/>
            </p:cNvCxnSpPr>
            <p:nvPr/>
          </p:nvCxnSpPr>
          <p:spPr bwMode="auto">
            <a:xfrm>
              <a:off x="-551521" y="3134580"/>
              <a:ext cx="659602" cy="33022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" name="AutoShape 15 1 1 1"/>
            <p:cNvCxnSpPr>
              <a:cxnSpLocks noChangeShapeType="1"/>
              <a:stCxn id="9" idx="3"/>
              <a:endCxn id="52" idx="0"/>
            </p:cNvCxnSpPr>
            <p:nvPr/>
          </p:nvCxnSpPr>
          <p:spPr bwMode="auto">
            <a:xfrm flipH="1">
              <a:off x="-2199674" y="3752134"/>
              <a:ext cx="423856" cy="35377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8" name="AutoShape 16 1 1"/>
            <p:cNvCxnSpPr>
              <a:cxnSpLocks noChangeShapeType="1"/>
              <a:stCxn id="9" idx="5"/>
              <a:endCxn id="59" idx="0"/>
            </p:cNvCxnSpPr>
            <p:nvPr/>
          </p:nvCxnSpPr>
          <p:spPr bwMode="auto">
            <a:xfrm>
              <a:off x="-1537789" y="3752134"/>
              <a:ext cx="328349" cy="36488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" name="AutoShape 17 1"/>
            <p:cNvCxnSpPr>
              <a:cxnSpLocks noChangeShapeType="1"/>
              <a:stCxn id="10" idx="3"/>
              <a:endCxn id="13" idx="0"/>
            </p:cNvCxnSpPr>
            <p:nvPr/>
          </p:nvCxnSpPr>
          <p:spPr bwMode="auto">
            <a:xfrm flipH="1">
              <a:off x="-546677" y="4404134"/>
              <a:ext cx="180687" cy="3576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" name="AutoShape 18 1"/>
            <p:cNvCxnSpPr>
              <a:cxnSpLocks noChangeShapeType="1"/>
              <a:stCxn id="10" idx="5"/>
              <a:endCxn id="14" idx="0"/>
            </p:cNvCxnSpPr>
            <p:nvPr/>
          </p:nvCxnSpPr>
          <p:spPr bwMode="auto">
            <a:xfrm>
              <a:off x="-128373" y="4404134"/>
              <a:ext cx="217815" cy="3576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1" name="Text Box 19 1 1"/>
            <p:cNvSpPr txBox="1">
              <a:spLocks noChangeArrowheads="1"/>
            </p:cNvSpPr>
            <p:nvPr/>
          </p:nvSpPr>
          <p:spPr bwMode="auto">
            <a:xfrm>
              <a:off x="-1459819" y="2979764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22" name="Text Box 20 1 1"/>
            <p:cNvSpPr txBox="1">
              <a:spLocks noChangeArrowheads="1"/>
            </p:cNvSpPr>
            <p:nvPr/>
          </p:nvSpPr>
          <p:spPr bwMode="auto">
            <a:xfrm>
              <a:off x="-350001" y="293141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/>
                <a:t>1</a:t>
              </a:r>
            </a:p>
          </p:txBody>
        </p:sp>
        <p:sp>
          <p:nvSpPr>
            <p:cNvPr id="23" name="Text Box 21 1 1 1"/>
            <p:cNvSpPr txBox="1">
              <a:spLocks noChangeArrowheads="1"/>
            </p:cNvSpPr>
            <p:nvPr/>
          </p:nvSpPr>
          <p:spPr bwMode="auto">
            <a:xfrm>
              <a:off x="-2186962" y="3621074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24" name="Text Box 22 1 1"/>
            <p:cNvSpPr txBox="1">
              <a:spLocks noChangeArrowheads="1"/>
            </p:cNvSpPr>
            <p:nvPr/>
          </p:nvSpPr>
          <p:spPr bwMode="auto">
            <a:xfrm>
              <a:off x="-1428362" y="3624403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25" name="Text Box 23 1"/>
            <p:cNvSpPr txBox="1">
              <a:spLocks noChangeArrowheads="1"/>
            </p:cNvSpPr>
            <p:nvPr/>
          </p:nvSpPr>
          <p:spPr bwMode="auto">
            <a:xfrm>
              <a:off x="-752116" y="4364531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/>
                <a:t>0</a:t>
              </a:r>
            </a:p>
          </p:txBody>
        </p:sp>
        <p:sp>
          <p:nvSpPr>
            <p:cNvPr id="26" name="Text Box 24 1"/>
            <p:cNvSpPr txBox="1">
              <a:spLocks noChangeArrowheads="1"/>
            </p:cNvSpPr>
            <p:nvPr/>
          </p:nvSpPr>
          <p:spPr bwMode="auto">
            <a:xfrm>
              <a:off x="72116" y="4364531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/>
                <a:t>1</a:t>
              </a:r>
            </a:p>
          </p:txBody>
        </p:sp>
        <p:sp>
          <p:nvSpPr>
            <p:cNvPr id="52" name="Oval 7 1 2"/>
            <p:cNvSpPr>
              <a:spLocks noChangeArrowheads="1"/>
            </p:cNvSpPr>
            <p:nvPr/>
          </p:nvSpPr>
          <p:spPr bwMode="auto">
            <a:xfrm>
              <a:off x="-2367986" y="4105912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3" name="Oval 9 1 1 1"/>
            <p:cNvSpPr>
              <a:spLocks noChangeArrowheads="1"/>
            </p:cNvSpPr>
            <p:nvPr/>
          </p:nvSpPr>
          <p:spPr bwMode="auto">
            <a:xfrm>
              <a:off x="-2704609" y="4750694"/>
              <a:ext cx="336623" cy="33662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</a:t>
              </a:r>
            </a:p>
          </p:txBody>
        </p:sp>
        <p:sp>
          <p:nvSpPr>
            <p:cNvPr id="54" name="Oval 10 1 1"/>
            <p:cNvSpPr>
              <a:spLocks noChangeArrowheads="1"/>
            </p:cNvSpPr>
            <p:nvPr/>
          </p:nvSpPr>
          <p:spPr bwMode="auto">
            <a:xfrm>
              <a:off x="-2087054" y="4750694"/>
              <a:ext cx="336623" cy="33662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</a:t>
              </a:r>
            </a:p>
          </p:txBody>
        </p:sp>
        <p:cxnSp>
          <p:nvCxnSpPr>
            <p:cNvPr id="55" name="AutoShape 15 1 2"/>
            <p:cNvCxnSpPr>
              <a:cxnSpLocks noChangeShapeType="1"/>
              <a:stCxn id="52" idx="3"/>
              <a:endCxn id="53" idx="0"/>
            </p:cNvCxnSpPr>
            <p:nvPr/>
          </p:nvCxnSpPr>
          <p:spPr bwMode="auto">
            <a:xfrm flipH="1">
              <a:off x="-2536297" y="4393032"/>
              <a:ext cx="217815" cy="3576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6" name="AutoShape 16 2 1"/>
            <p:cNvCxnSpPr>
              <a:cxnSpLocks noChangeShapeType="1"/>
              <a:stCxn id="52" idx="5"/>
              <a:endCxn id="54" idx="0"/>
            </p:cNvCxnSpPr>
            <p:nvPr/>
          </p:nvCxnSpPr>
          <p:spPr bwMode="auto">
            <a:xfrm>
              <a:off x="-2080866" y="4393032"/>
              <a:ext cx="162124" cy="3576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57" name="Text Box 21 1 2"/>
            <p:cNvSpPr txBox="1">
              <a:spLocks noChangeArrowheads="1"/>
            </p:cNvSpPr>
            <p:nvPr/>
          </p:nvSpPr>
          <p:spPr bwMode="auto">
            <a:xfrm>
              <a:off x="-2721935" y="4353429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/>
                <a:t>0</a:t>
              </a:r>
            </a:p>
          </p:txBody>
        </p:sp>
        <p:sp>
          <p:nvSpPr>
            <p:cNvPr id="58" name="Text Box 22 2 1"/>
            <p:cNvSpPr txBox="1">
              <a:spLocks noChangeArrowheads="1"/>
            </p:cNvSpPr>
            <p:nvPr/>
          </p:nvSpPr>
          <p:spPr bwMode="auto">
            <a:xfrm>
              <a:off x="-2023989" y="4353429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59" name="Oval 7 1 3 1"/>
            <p:cNvSpPr>
              <a:spLocks noChangeArrowheads="1"/>
            </p:cNvSpPr>
            <p:nvPr/>
          </p:nvSpPr>
          <p:spPr bwMode="auto">
            <a:xfrm>
              <a:off x="-1377752" y="4117014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" name="Oval 9 1 2 1"/>
            <p:cNvSpPr>
              <a:spLocks noChangeArrowheads="1"/>
            </p:cNvSpPr>
            <p:nvPr/>
          </p:nvSpPr>
          <p:spPr bwMode="auto">
            <a:xfrm>
              <a:off x="-1714375" y="4761796"/>
              <a:ext cx="336623" cy="336623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C</a:t>
              </a:r>
            </a:p>
          </p:txBody>
        </p:sp>
        <p:sp>
          <p:nvSpPr>
            <p:cNvPr id="61" name="Oval 10 2 1"/>
            <p:cNvSpPr>
              <a:spLocks noChangeArrowheads="1"/>
            </p:cNvSpPr>
            <p:nvPr/>
          </p:nvSpPr>
          <p:spPr bwMode="auto">
            <a:xfrm>
              <a:off x="-1096820" y="4761796"/>
              <a:ext cx="336623" cy="336623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D</a:t>
              </a:r>
            </a:p>
          </p:txBody>
        </p:sp>
        <p:cxnSp>
          <p:nvCxnSpPr>
            <p:cNvPr id="62" name="AutoShape 15 1 3 1"/>
            <p:cNvCxnSpPr>
              <a:cxnSpLocks noChangeShapeType="1"/>
              <a:stCxn id="59" idx="3"/>
              <a:endCxn id="60" idx="0"/>
            </p:cNvCxnSpPr>
            <p:nvPr/>
          </p:nvCxnSpPr>
          <p:spPr bwMode="auto">
            <a:xfrm flipH="1">
              <a:off x="-1546063" y="4404134"/>
              <a:ext cx="217815" cy="3576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3" name="AutoShape 16 3 1"/>
            <p:cNvCxnSpPr>
              <a:cxnSpLocks noChangeShapeType="1"/>
              <a:stCxn id="59" idx="5"/>
              <a:endCxn id="61" idx="0"/>
            </p:cNvCxnSpPr>
            <p:nvPr/>
          </p:nvCxnSpPr>
          <p:spPr bwMode="auto">
            <a:xfrm>
              <a:off x="-1090632" y="4404134"/>
              <a:ext cx="162124" cy="3576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4" name="Text Box 21 1 3"/>
            <p:cNvSpPr txBox="1">
              <a:spLocks noChangeArrowheads="1"/>
            </p:cNvSpPr>
            <p:nvPr/>
          </p:nvSpPr>
          <p:spPr bwMode="auto">
            <a:xfrm>
              <a:off x="-1731701" y="4364531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/>
                <a:t>0</a:t>
              </a:r>
            </a:p>
          </p:txBody>
        </p:sp>
        <p:sp>
          <p:nvSpPr>
            <p:cNvPr id="65" name="Text Box 22 3 1"/>
            <p:cNvSpPr txBox="1">
              <a:spLocks noChangeArrowheads="1"/>
            </p:cNvSpPr>
            <p:nvPr/>
          </p:nvSpPr>
          <p:spPr bwMode="auto">
            <a:xfrm>
              <a:off x="-1024964" y="4364531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68" name="Oval 7 1 4 1"/>
            <p:cNvSpPr>
              <a:spLocks noChangeArrowheads="1"/>
            </p:cNvSpPr>
            <p:nvPr/>
          </p:nvSpPr>
          <p:spPr bwMode="auto">
            <a:xfrm>
              <a:off x="-60231" y="3464807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71" name="AutoShape 15 1 4 1"/>
            <p:cNvCxnSpPr>
              <a:cxnSpLocks noChangeShapeType="1"/>
              <a:stCxn id="68" idx="3"/>
              <a:endCxn id="10" idx="0"/>
            </p:cNvCxnSpPr>
            <p:nvPr/>
          </p:nvCxnSpPr>
          <p:spPr bwMode="auto">
            <a:xfrm flipH="1">
              <a:off x="-247181" y="3752133"/>
              <a:ext cx="236247" cy="36488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3" name="Text Box 21 1 4 1"/>
            <p:cNvSpPr txBox="1">
              <a:spLocks noChangeArrowheads="1"/>
            </p:cNvSpPr>
            <p:nvPr/>
          </p:nvSpPr>
          <p:spPr bwMode="auto">
            <a:xfrm>
              <a:off x="-661167" y="3683862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</p:grpSp>
      <p:grpSp>
        <p:nvGrpSpPr>
          <p:cNvPr id="143" name="群組 142"/>
          <p:cNvGrpSpPr/>
          <p:nvPr/>
        </p:nvGrpSpPr>
        <p:grpSpPr>
          <a:xfrm>
            <a:off x="7936191" y="2413310"/>
            <a:ext cx="2298902" cy="2899400"/>
            <a:chOff x="9435878" y="3131421"/>
            <a:chExt cx="2298902" cy="2899400"/>
          </a:xfrm>
        </p:grpSpPr>
        <p:sp>
          <p:nvSpPr>
            <p:cNvPr id="83" name="Oval 6 1 2"/>
            <p:cNvSpPr>
              <a:spLocks noChangeArrowheads="1"/>
            </p:cNvSpPr>
            <p:nvPr/>
          </p:nvSpPr>
          <p:spPr bwMode="auto">
            <a:xfrm>
              <a:off x="9888758" y="3131421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4" name="Oval 7 1 1 2"/>
            <p:cNvSpPr>
              <a:spLocks noChangeArrowheads="1"/>
            </p:cNvSpPr>
            <p:nvPr/>
          </p:nvSpPr>
          <p:spPr bwMode="auto">
            <a:xfrm>
              <a:off x="10746569" y="5020691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5" name="Oval 8 1 2"/>
            <p:cNvSpPr>
              <a:spLocks noChangeArrowheads="1"/>
            </p:cNvSpPr>
            <p:nvPr/>
          </p:nvSpPr>
          <p:spPr bwMode="auto">
            <a:xfrm>
              <a:off x="9905203" y="4383128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88" name="AutoShape 13 1 2"/>
            <p:cNvCxnSpPr>
              <a:cxnSpLocks noChangeShapeType="1"/>
              <a:stCxn id="83" idx="3"/>
              <a:endCxn id="101" idx="0"/>
            </p:cNvCxnSpPr>
            <p:nvPr/>
          </p:nvCxnSpPr>
          <p:spPr bwMode="auto">
            <a:xfrm flipH="1">
              <a:off x="9604190" y="3418747"/>
              <a:ext cx="333865" cy="33022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" name="AutoShape 14 1 2"/>
            <p:cNvCxnSpPr>
              <a:cxnSpLocks noChangeShapeType="1"/>
              <a:stCxn id="83" idx="5"/>
              <a:endCxn id="114" idx="0"/>
            </p:cNvCxnSpPr>
            <p:nvPr/>
          </p:nvCxnSpPr>
          <p:spPr bwMode="auto">
            <a:xfrm>
              <a:off x="10176084" y="3418747"/>
              <a:ext cx="358204" cy="31217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0" name="AutoShape 15 1 1 2"/>
            <p:cNvCxnSpPr>
              <a:cxnSpLocks noChangeShapeType="1"/>
              <a:stCxn id="84" idx="3"/>
              <a:endCxn id="124" idx="0"/>
            </p:cNvCxnSpPr>
            <p:nvPr/>
          </p:nvCxnSpPr>
          <p:spPr bwMode="auto">
            <a:xfrm flipH="1">
              <a:off x="10632090" y="5308017"/>
              <a:ext cx="163776" cy="38618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1" name="AutoShape 16 1 2"/>
            <p:cNvCxnSpPr>
              <a:cxnSpLocks noChangeShapeType="1"/>
              <a:stCxn id="114" idx="5"/>
              <a:endCxn id="107" idx="0"/>
            </p:cNvCxnSpPr>
            <p:nvPr/>
          </p:nvCxnSpPr>
          <p:spPr bwMode="auto">
            <a:xfrm>
              <a:off x="10653302" y="4018247"/>
              <a:ext cx="529768" cy="40891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2" name="AutoShape 17 2"/>
            <p:cNvCxnSpPr>
              <a:cxnSpLocks noChangeShapeType="1"/>
              <a:stCxn id="85" idx="3"/>
              <a:endCxn id="108" idx="0"/>
            </p:cNvCxnSpPr>
            <p:nvPr/>
          </p:nvCxnSpPr>
          <p:spPr bwMode="auto">
            <a:xfrm flipH="1">
              <a:off x="9787549" y="4670454"/>
              <a:ext cx="166951" cy="34221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3" name="AutoShape 18 2"/>
            <p:cNvCxnSpPr>
              <a:cxnSpLocks noChangeShapeType="1"/>
              <a:stCxn id="85" idx="5"/>
              <a:endCxn id="127" idx="0"/>
            </p:cNvCxnSpPr>
            <p:nvPr/>
          </p:nvCxnSpPr>
          <p:spPr bwMode="auto">
            <a:xfrm>
              <a:off x="10192529" y="4670454"/>
              <a:ext cx="183509" cy="3367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94" name="Text Box 19 1 2"/>
            <p:cNvSpPr txBox="1">
              <a:spLocks noChangeArrowheads="1"/>
            </p:cNvSpPr>
            <p:nvPr/>
          </p:nvSpPr>
          <p:spPr bwMode="auto">
            <a:xfrm>
              <a:off x="9557933" y="3228763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95" name="Text Box 20 1 2"/>
            <p:cNvSpPr txBox="1">
              <a:spLocks noChangeArrowheads="1"/>
            </p:cNvSpPr>
            <p:nvPr/>
          </p:nvSpPr>
          <p:spPr bwMode="auto">
            <a:xfrm>
              <a:off x="10412768" y="3215577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/>
                <a:t>1</a:t>
              </a:r>
            </a:p>
          </p:txBody>
        </p:sp>
        <p:sp>
          <p:nvSpPr>
            <p:cNvPr id="96" name="Text Box 21 1 1 2"/>
            <p:cNvSpPr txBox="1">
              <a:spLocks noChangeArrowheads="1"/>
            </p:cNvSpPr>
            <p:nvPr/>
          </p:nvSpPr>
          <p:spPr bwMode="auto">
            <a:xfrm>
              <a:off x="10436795" y="5282379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97" name="Text Box 22 1 2"/>
            <p:cNvSpPr txBox="1">
              <a:spLocks noChangeArrowheads="1"/>
            </p:cNvSpPr>
            <p:nvPr/>
          </p:nvSpPr>
          <p:spPr bwMode="auto">
            <a:xfrm>
              <a:off x="10788308" y="386421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98" name="Text Box 23 2"/>
            <p:cNvSpPr txBox="1">
              <a:spLocks noChangeArrowheads="1"/>
            </p:cNvSpPr>
            <p:nvPr/>
          </p:nvSpPr>
          <p:spPr bwMode="auto">
            <a:xfrm>
              <a:off x="9603748" y="4586685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99" name="Text Box 24 2"/>
            <p:cNvSpPr txBox="1">
              <a:spLocks noChangeArrowheads="1"/>
            </p:cNvSpPr>
            <p:nvPr/>
          </p:nvSpPr>
          <p:spPr bwMode="auto">
            <a:xfrm>
              <a:off x="10216967" y="4604269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101" name="Oval 9 1 1 2"/>
            <p:cNvSpPr>
              <a:spLocks noChangeArrowheads="1"/>
            </p:cNvSpPr>
            <p:nvPr/>
          </p:nvSpPr>
          <p:spPr bwMode="auto">
            <a:xfrm>
              <a:off x="9435878" y="3748973"/>
              <a:ext cx="336623" cy="33662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</a:t>
              </a:r>
            </a:p>
          </p:txBody>
        </p:sp>
        <p:cxnSp>
          <p:nvCxnSpPr>
            <p:cNvPr id="104" name="AutoShape 16 2 2"/>
            <p:cNvCxnSpPr>
              <a:cxnSpLocks noChangeShapeType="1"/>
              <a:stCxn id="84" idx="5"/>
              <a:endCxn id="128" idx="0"/>
            </p:cNvCxnSpPr>
            <p:nvPr/>
          </p:nvCxnSpPr>
          <p:spPr bwMode="auto">
            <a:xfrm>
              <a:off x="11033895" y="5308017"/>
              <a:ext cx="198472" cy="38618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06" name="Text Box 22 2 2"/>
            <p:cNvSpPr txBox="1">
              <a:spLocks noChangeArrowheads="1"/>
            </p:cNvSpPr>
            <p:nvPr/>
          </p:nvSpPr>
          <p:spPr bwMode="auto">
            <a:xfrm>
              <a:off x="11058681" y="5261367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107" name="Oval 7 1 3 2"/>
            <p:cNvSpPr>
              <a:spLocks noChangeArrowheads="1"/>
            </p:cNvSpPr>
            <p:nvPr/>
          </p:nvSpPr>
          <p:spPr bwMode="auto">
            <a:xfrm>
              <a:off x="11014758" y="4427165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8" name="Oval 9 1 2 2"/>
            <p:cNvSpPr>
              <a:spLocks noChangeArrowheads="1"/>
            </p:cNvSpPr>
            <p:nvPr/>
          </p:nvSpPr>
          <p:spPr bwMode="auto">
            <a:xfrm>
              <a:off x="9619237" y="5012665"/>
              <a:ext cx="336623" cy="336623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C</a:t>
              </a:r>
            </a:p>
          </p:txBody>
        </p:sp>
        <p:sp>
          <p:nvSpPr>
            <p:cNvPr id="109" name="Oval 10 2 2"/>
            <p:cNvSpPr>
              <a:spLocks noChangeArrowheads="1"/>
            </p:cNvSpPr>
            <p:nvPr/>
          </p:nvSpPr>
          <p:spPr bwMode="auto">
            <a:xfrm>
              <a:off x="11398157" y="5014622"/>
              <a:ext cx="336623" cy="336623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D</a:t>
              </a:r>
            </a:p>
          </p:txBody>
        </p:sp>
        <p:cxnSp>
          <p:nvCxnSpPr>
            <p:cNvPr id="110" name="AutoShape 15 1 3 2"/>
            <p:cNvCxnSpPr>
              <a:cxnSpLocks noChangeShapeType="1"/>
              <a:stCxn id="107" idx="3"/>
              <a:endCxn id="84" idx="0"/>
            </p:cNvCxnSpPr>
            <p:nvPr/>
          </p:nvCxnSpPr>
          <p:spPr bwMode="auto">
            <a:xfrm flipH="1">
              <a:off x="10914881" y="4714491"/>
              <a:ext cx="149174" cy="3062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1" name="AutoShape 16 3 2"/>
            <p:cNvCxnSpPr>
              <a:cxnSpLocks noChangeShapeType="1"/>
              <a:stCxn id="107" idx="5"/>
            </p:cNvCxnSpPr>
            <p:nvPr/>
          </p:nvCxnSpPr>
          <p:spPr bwMode="auto">
            <a:xfrm>
              <a:off x="11301878" y="4714285"/>
              <a:ext cx="162124" cy="35766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13" name="Text Box 22 3 2"/>
            <p:cNvSpPr txBox="1">
              <a:spLocks noChangeArrowheads="1"/>
            </p:cNvSpPr>
            <p:nvPr/>
          </p:nvSpPr>
          <p:spPr bwMode="auto">
            <a:xfrm>
              <a:off x="11367546" y="4595554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114" name="Oval 7 1 4 2"/>
            <p:cNvSpPr>
              <a:spLocks noChangeArrowheads="1"/>
            </p:cNvSpPr>
            <p:nvPr/>
          </p:nvSpPr>
          <p:spPr bwMode="auto">
            <a:xfrm>
              <a:off x="10365976" y="3730921"/>
              <a:ext cx="336623" cy="336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15" name="AutoShape 15 1 4 2"/>
            <p:cNvCxnSpPr>
              <a:cxnSpLocks noChangeShapeType="1"/>
              <a:stCxn id="114" idx="3"/>
              <a:endCxn id="85" idx="0"/>
            </p:cNvCxnSpPr>
            <p:nvPr/>
          </p:nvCxnSpPr>
          <p:spPr bwMode="auto">
            <a:xfrm flipH="1">
              <a:off x="10073515" y="4018247"/>
              <a:ext cx="341758" cy="36488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16" name="Text Box 21 1 4 2"/>
            <p:cNvSpPr txBox="1">
              <a:spLocks noChangeArrowheads="1"/>
            </p:cNvSpPr>
            <p:nvPr/>
          </p:nvSpPr>
          <p:spPr bwMode="auto">
            <a:xfrm>
              <a:off x="10070878" y="386319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124" name="Oval 11 2"/>
            <p:cNvSpPr>
              <a:spLocks noChangeArrowheads="1"/>
            </p:cNvSpPr>
            <p:nvPr/>
          </p:nvSpPr>
          <p:spPr bwMode="auto">
            <a:xfrm>
              <a:off x="10463778" y="5694197"/>
              <a:ext cx="336623" cy="336623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E</a:t>
              </a:r>
            </a:p>
          </p:txBody>
        </p:sp>
        <p:sp>
          <p:nvSpPr>
            <p:cNvPr id="127" name="Oval 10 1 2"/>
            <p:cNvSpPr>
              <a:spLocks noChangeArrowheads="1"/>
            </p:cNvSpPr>
            <p:nvPr/>
          </p:nvSpPr>
          <p:spPr bwMode="auto">
            <a:xfrm>
              <a:off x="10207726" y="5007207"/>
              <a:ext cx="336623" cy="33662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</a:t>
              </a:r>
            </a:p>
          </p:txBody>
        </p:sp>
        <p:sp>
          <p:nvSpPr>
            <p:cNvPr id="128" name="Oval 12 2"/>
            <p:cNvSpPr>
              <a:spLocks noChangeArrowheads="1"/>
            </p:cNvSpPr>
            <p:nvPr/>
          </p:nvSpPr>
          <p:spPr bwMode="auto">
            <a:xfrm>
              <a:off x="11064055" y="5694198"/>
              <a:ext cx="336623" cy="336623"/>
            </a:xfrm>
            <a:prstGeom prst="ellipse">
              <a:avLst/>
            </a:prstGeom>
            <a:solidFill>
              <a:srgbClr val="7030A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F</a:t>
              </a:r>
            </a:p>
          </p:txBody>
        </p:sp>
        <p:sp>
          <p:nvSpPr>
            <p:cNvPr id="139" name="Text Box 23 3"/>
            <p:cNvSpPr txBox="1">
              <a:spLocks noChangeArrowheads="1"/>
            </p:cNvSpPr>
            <p:nvPr/>
          </p:nvSpPr>
          <p:spPr bwMode="auto">
            <a:xfrm>
              <a:off x="10704597" y="459989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</p:grpSp>
      <p:pic>
        <p:nvPicPr>
          <p:cNvPr id="149" name="圖片 1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020" y="5983493"/>
            <a:ext cx="627976" cy="170712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371" y="5896613"/>
            <a:ext cx="624927" cy="173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3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4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4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4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728599-4EE4-4D5B-960D-2E3096DCF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Lossless Data Compression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54034E-E87F-47A3-89BE-A6E243D9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Goal: encode each symbol using a unique binary code (w/o ambiguity)</a:t>
            </a:r>
          </a:p>
          <a:p>
            <a:pPr lvl="1"/>
            <a:r>
              <a:rPr lang="en-US" altLang="zh-TW" dirty="0">
                <a:latin typeface="+mj-lt"/>
              </a:rPr>
              <a:t>How to represent symbols?</a:t>
            </a:r>
          </a:p>
          <a:p>
            <a:pPr lvl="1"/>
            <a:r>
              <a:rPr lang="en-US" altLang="zh-TW" b="1" dirty="0">
                <a:latin typeface="+mj-lt"/>
              </a:rPr>
              <a:t>How to ensure decode(encode(x))=x?</a:t>
            </a:r>
          </a:p>
          <a:p>
            <a:pPr lvl="1"/>
            <a:r>
              <a:rPr lang="en-US" altLang="zh-TW" dirty="0">
                <a:latin typeface="+mj-lt"/>
              </a:rPr>
              <a:t>How to minimize the number of bits?</a:t>
            </a:r>
          </a:p>
          <a:p>
            <a:pPr lvl="1"/>
            <a:endParaRPr lang="en-US" altLang="zh-TW" dirty="0">
              <a:latin typeface="+mj-lt"/>
            </a:endParaRPr>
          </a:p>
          <a:p>
            <a:endParaRPr lang="zh-TW" altLang="en-US" dirty="0">
              <a:latin typeface="+mj-lt"/>
            </a:endParaRPr>
          </a:p>
        </p:txBody>
      </p:sp>
      <p:sp>
        <p:nvSpPr>
          <p:cNvPr id="2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8DFD-FDDE-46B9-AB63-91C25E1F65AD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5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3078041" y="3630207"/>
            <a:ext cx="6315075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2400" dirty="0"/>
              <a:t>use codes that are uniquely decodable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287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E5F836D-FAAB-435C-BF0D-C4342EF5C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Prefix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Definition: a variable-length code where no </a:t>
            </a:r>
            <a:r>
              <a:rPr lang="en-US" sz="2400" dirty="0" err="1">
                <a:latin typeface="+mj-lt"/>
              </a:rPr>
              <a:t>codeword</a:t>
            </a:r>
            <a:r>
              <a:rPr lang="en-US" sz="2400" dirty="0">
                <a:latin typeface="+mj-lt"/>
              </a:rPr>
              <a:t> is a prefix of some other </a:t>
            </a:r>
            <a:r>
              <a:rPr lang="en-US" sz="2400" dirty="0" err="1">
                <a:latin typeface="+mj-lt"/>
              </a:rPr>
              <a:t>codeword</a:t>
            </a:r>
            <a:r>
              <a:rPr lang="en-US" sz="2400" dirty="0">
                <a:latin typeface="+mj-lt"/>
              </a:rPr>
              <a:t> </a:t>
            </a:r>
          </a:p>
          <a:p>
            <a:endParaRPr lang="en-US" sz="2400" dirty="0">
              <a:latin typeface="+mj-lt"/>
              <a:sym typeface="Wingdings" panose="05000000000000000000" pitchFamily="2" charset="2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Ambiguity: decode(1011100) can be ‘BF’ or ‘CDAA’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3406328" y="4598840"/>
            <a:ext cx="5176688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ym typeface="Wingdings" panose="05000000000000000000" pitchFamily="2" charset="2"/>
              </a:rPr>
              <a:t>prefix codes are uniquely decodable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18178"/>
              </p:ext>
            </p:extLst>
          </p:nvPr>
        </p:nvGraphicFramePr>
        <p:xfrm>
          <a:off x="1985868" y="2228009"/>
          <a:ext cx="8346531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94552">
                  <a:extLst>
                    <a:ext uri="{9D8B030D-6E8A-4147-A177-3AD203B41FA5}">
                      <a16:colId xmlns:a16="http://schemas.microsoft.com/office/drawing/2014/main" val="2542955938"/>
                    </a:ext>
                  </a:extLst>
                </a:gridCol>
                <a:gridCol w="1803897">
                  <a:extLst>
                    <a:ext uri="{9D8B030D-6E8A-4147-A177-3AD203B41FA5}">
                      <a16:colId xmlns:a16="http://schemas.microsoft.com/office/drawing/2014/main" val="1305924266"/>
                    </a:ext>
                  </a:extLst>
                </a:gridCol>
                <a:gridCol w="791347">
                  <a:extLst>
                    <a:ext uri="{9D8B030D-6E8A-4147-A177-3AD203B41FA5}">
                      <a16:colId xmlns:a16="http://schemas.microsoft.com/office/drawing/2014/main" val="2403324576"/>
                    </a:ext>
                  </a:extLst>
                </a:gridCol>
                <a:gridCol w="791347">
                  <a:extLst>
                    <a:ext uri="{9D8B030D-6E8A-4147-A177-3AD203B41FA5}">
                      <a16:colId xmlns:a16="http://schemas.microsoft.com/office/drawing/2014/main" val="3922102881"/>
                    </a:ext>
                  </a:extLst>
                </a:gridCol>
                <a:gridCol w="791347">
                  <a:extLst>
                    <a:ext uri="{9D8B030D-6E8A-4147-A177-3AD203B41FA5}">
                      <a16:colId xmlns:a16="http://schemas.microsoft.com/office/drawing/2014/main" val="1144603188"/>
                    </a:ext>
                  </a:extLst>
                </a:gridCol>
                <a:gridCol w="791347">
                  <a:extLst>
                    <a:ext uri="{9D8B030D-6E8A-4147-A177-3AD203B41FA5}">
                      <a16:colId xmlns:a16="http://schemas.microsoft.com/office/drawing/2014/main" val="2246278378"/>
                    </a:ext>
                  </a:extLst>
                </a:gridCol>
                <a:gridCol w="791347">
                  <a:extLst>
                    <a:ext uri="{9D8B030D-6E8A-4147-A177-3AD203B41FA5}">
                      <a16:colId xmlns:a16="http://schemas.microsoft.com/office/drawing/2014/main" val="1163871274"/>
                    </a:ext>
                  </a:extLst>
                </a:gridCol>
                <a:gridCol w="791347">
                  <a:extLst>
                    <a:ext uri="{9D8B030D-6E8A-4147-A177-3AD203B41FA5}">
                      <a16:colId xmlns:a16="http://schemas.microsoft.com/office/drawing/2014/main" val="5451653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4114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Frequency (K)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36419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Variable-length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Prefix</a:t>
                      </a:r>
                      <a:r>
                        <a:rPr lang="en-US" baseline="0" dirty="0"/>
                        <a:t>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89419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prefix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40029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248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7" name="Rectangle 5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Lossless Data Compression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E16A1-CD4A-4C5C-B299-AA842640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Goal: encode each symbol using a unique binary code (w/o ambiguity)</a:t>
            </a:r>
          </a:p>
          <a:p>
            <a:pPr lvl="1"/>
            <a:r>
              <a:rPr lang="en-US" altLang="zh-TW" dirty="0">
                <a:latin typeface="+mj-lt"/>
              </a:rPr>
              <a:t>How to represent symbols?</a:t>
            </a:r>
          </a:p>
          <a:p>
            <a:pPr lvl="1"/>
            <a:r>
              <a:rPr lang="en-US" altLang="zh-TW" dirty="0">
                <a:latin typeface="+mj-lt"/>
              </a:rPr>
              <a:t>How to ensure decode(encode(x))=x?</a:t>
            </a:r>
          </a:p>
          <a:p>
            <a:pPr lvl="1"/>
            <a:r>
              <a:rPr lang="en-US" altLang="zh-TW" b="1" dirty="0">
                <a:latin typeface="+mj-lt"/>
              </a:rPr>
              <a:t>How to minimize the number of bits?</a:t>
            </a:r>
          </a:p>
          <a:p>
            <a:endParaRPr lang="en-US" altLang="zh-TW" dirty="0">
              <a:latin typeface="+mj-lt"/>
            </a:endParaRPr>
          </a:p>
          <a:p>
            <a:endParaRPr lang="zh-TW" altLang="en-US" dirty="0">
              <a:latin typeface="+mj-lt"/>
            </a:endParaRPr>
          </a:p>
        </p:txBody>
      </p:sp>
      <p:sp>
        <p:nvSpPr>
          <p:cNvPr id="2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8DFD-FDDE-46B9-AB63-91C25E1F65AD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5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2067099" y="3630207"/>
            <a:ext cx="8100840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2400" dirty="0"/>
              <a:t>more frequent symbols should use shorter </a:t>
            </a:r>
            <a:r>
              <a:rPr lang="en-US" sz="2400" dirty="0" err="1"/>
              <a:t>codewords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19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5B8F9D5A-6F5A-4920-8B76-D74762795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Letter Frequency Distribution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06DD83A-05F3-4D95-BB79-12953C7ED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1026" name="Picture 2" descr="「letter frequency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53" y="1655935"/>
            <a:ext cx="6514612" cy="469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007589" y="1471269"/>
            <a:ext cx="2369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shorter </a:t>
            </a:r>
            <a:r>
              <a:rPr lang="en-US" dirty="0" err="1">
                <a:solidFill>
                  <a:srgbClr val="C00000"/>
                </a:solidFill>
              </a:rPr>
              <a:t>codewords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93006" y="1554961"/>
            <a:ext cx="2281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longer </a:t>
            </a:r>
            <a:r>
              <a:rPr lang="en-US" dirty="0" err="1">
                <a:solidFill>
                  <a:srgbClr val="C00000"/>
                </a:solidFill>
              </a:rPr>
              <a:t>codewords</a:t>
            </a:r>
            <a:endParaRPr lang="en-US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434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0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Total Length of Codes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D9F4A87-FA3C-451C-B6E8-7A19F0E0A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+mj-lt"/>
                  </a:rPr>
                  <a:t>The weighted depth of a leaf = weight of a leaf (</a:t>
                </a:r>
                <a:r>
                  <a:rPr lang="en-US" altLang="zh-TW" dirty="0" err="1">
                    <a:latin typeface="+mj-lt"/>
                  </a:rPr>
                  <a:t>freq</a:t>
                </a:r>
                <a:r>
                  <a:rPr lang="en-US" altLang="zh-TW" dirty="0">
                    <a:latin typeface="+mj-lt"/>
                  </a:rPr>
                  <a:t>) × depth of a leaf</a:t>
                </a:r>
              </a:p>
              <a:p>
                <a:r>
                  <a:rPr lang="en-US" altLang="zh-TW" dirty="0">
                    <a:latin typeface="+mj-lt"/>
                  </a:rPr>
                  <a:t>Total length of codes = Total weighted depth of leaves</a:t>
                </a:r>
              </a:p>
              <a:p>
                <a:r>
                  <a:rPr lang="en-US" altLang="zh-TW" dirty="0">
                    <a:latin typeface="+mj-lt"/>
                  </a:rPr>
                  <a:t>Cost of the tree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+mj-lt"/>
                      </a:rPr>
                      <m:t>𝑇</m:t>
                    </m:r>
                  </m:oMath>
                </a14:m>
                <a:endParaRPr lang="en-US" altLang="zh-TW" dirty="0">
                  <a:latin typeface="+mj-lt"/>
                </a:endParaRPr>
              </a:p>
              <a:p>
                <a:endParaRPr lang="en-US" altLang="zh-TW" dirty="0">
                  <a:latin typeface="+mj-lt"/>
                </a:endParaRPr>
              </a:p>
              <a:p>
                <a:endParaRPr lang="en-US" altLang="zh-TW" dirty="0">
                  <a:latin typeface="+mj-lt"/>
                </a:endParaRPr>
              </a:p>
              <a:p>
                <a:r>
                  <a:rPr lang="en-US" altLang="zh-TW" dirty="0">
                    <a:latin typeface="+mj-lt"/>
                  </a:rPr>
                  <a:t>Average bits per character</a:t>
                </a:r>
                <a:endParaRPr lang="zh-TW" altLang="en-US" dirty="0">
                  <a:latin typeface="+mj-lt"/>
                </a:endParaRPr>
              </a:p>
              <a:p>
                <a:endParaRPr lang="zh-TW" alt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D9F4A87-FA3C-451C-B6E8-7A19F0E0A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48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A687-12C8-4573-9578-CE6D1C5543AF}" type="slidenum">
              <a:rPr lang="zh-TW" altLang="en-US"/>
              <a:pPr/>
              <a:t>39</a:t>
            </a:fld>
            <a:endParaRPr lang="en-US" altLang="zh-TW"/>
          </a:p>
        </p:txBody>
      </p:sp>
      <p:grpSp>
        <p:nvGrpSpPr>
          <p:cNvPr id="48" name="群組 47"/>
          <p:cNvGrpSpPr/>
          <p:nvPr/>
        </p:nvGrpSpPr>
        <p:grpSpPr>
          <a:xfrm>
            <a:off x="7266514" y="2407484"/>
            <a:ext cx="3304787" cy="3843373"/>
            <a:chOff x="5236831" y="2011523"/>
            <a:chExt cx="3304787" cy="3843373"/>
          </a:xfrm>
        </p:grpSpPr>
        <p:sp>
          <p:nvSpPr>
            <p:cNvPr id="7" name="Oval 6 1 2"/>
            <p:cNvSpPr>
              <a:spLocks noChangeArrowheads="1"/>
            </p:cNvSpPr>
            <p:nvPr/>
          </p:nvSpPr>
          <p:spPr bwMode="auto">
            <a:xfrm>
              <a:off x="5998143" y="201152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8" name="Oval 7 1 1 2"/>
            <p:cNvSpPr>
              <a:spLocks noChangeArrowheads="1"/>
            </p:cNvSpPr>
            <p:nvPr/>
          </p:nvSpPr>
          <p:spPr bwMode="auto">
            <a:xfrm>
              <a:off x="7088912" y="458659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Oval 8 1 2"/>
            <p:cNvSpPr>
              <a:spLocks noChangeArrowheads="1"/>
            </p:cNvSpPr>
            <p:nvPr/>
          </p:nvSpPr>
          <p:spPr bwMode="auto">
            <a:xfrm>
              <a:off x="5642664" y="3737530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0" name="AutoShape 13 1 2"/>
            <p:cNvCxnSpPr>
              <a:cxnSpLocks noChangeShapeType="1"/>
              <a:stCxn id="7" idx="3"/>
              <a:endCxn id="22" idx="0"/>
            </p:cNvCxnSpPr>
            <p:nvPr/>
          </p:nvCxnSpPr>
          <p:spPr bwMode="auto">
            <a:xfrm flipH="1">
              <a:off x="5535913" y="2398335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" name="AutoShape 14 1 2"/>
            <p:cNvCxnSpPr>
              <a:cxnSpLocks noChangeShapeType="1"/>
              <a:stCxn id="7" idx="5"/>
              <a:endCxn id="31" idx="0"/>
            </p:cNvCxnSpPr>
            <p:nvPr/>
          </p:nvCxnSpPr>
          <p:spPr bwMode="auto">
            <a:xfrm>
              <a:off x="6384955" y="2398335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15 1 1 2"/>
            <p:cNvCxnSpPr>
              <a:cxnSpLocks noChangeShapeType="1"/>
              <a:stCxn id="8" idx="3"/>
              <a:endCxn id="34" idx="0"/>
            </p:cNvCxnSpPr>
            <p:nvPr/>
          </p:nvCxnSpPr>
          <p:spPr bwMode="auto">
            <a:xfrm flipH="1">
              <a:off x="6880919" y="4973411"/>
              <a:ext cx="274359" cy="42830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" name="AutoShape 16 1 2"/>
            <p:cNvCxnSpPr>
              <a:cxnSpLocks noChangeShapeType="1"/>
              <a:stCxn id="31" idx="5"/>
              <a:endCxn id="25" idx="0"/>
            </p:cNvCxnSpPr>
            <p:nvPr/>
          </p:nvCxnSpPr>
          <p:spPr bwMode="auto">
            <a:xfrm>
              <a:off x="7027408" y="3205411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4" name="AutoShape 17 2"/>
            <p:cNvCxnSpPr>
              <a:cxnSpLocks noChangeShapeType="1"/>
              <a:stCxn id="9" idx="3"/>
              <a:endCxn id="26" idx="0"/>
            </p:cNvCxnSpPr>
            <p:nvPr/>
          </p:nvCxnSpPr>
          <p:spPr bwMode="auto">
            <a:xfrm flipH="1">
              <a:off x="5484272" y="4124342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5" name="AutoShape 18 2"/>
            <p:cNvCxnSpPr>
              <a:cxnSpLocks noChangeShapeType="1"/>
              <a:stCxn id="9" idx="5"/>
              <a:endCxn id="35" idx="0"/>
            </p:cNvCxnSpPr>
            <p:nvPr/>
          </p:nvCxnSpPr>
          <p:spPr bwMode="auto">
            <a:xfrm>
              <a:off x="6029476" y="4124342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6" name="Text Box 19 1 2 1"/>
            <p:cNvSpPr txBox="1">
              <a:spLocks noChangeArrowheads="1"/>
            </p:cNvSpPr>
            <p:nvPr/>
          </p:nvSpPr>
          <p:spPr bwMode="auto">
            <a:xfrm>
              <a:off x="5552770" y="2142569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17" name="Text Box 20 1 2"/>
            <p:cNvSpPr txBox="1">
              <a:spLocks noChangeArrowheads="1"/>
            </p:cNvSpPr>
            <p:nvPr/>
          </p:nvSpPr>
          <p:spPr bwMode="auto">
            <a:xfrm>
              <a:off x="6703590" y="212481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/>
                <a:t>1</a:t>
              </a:r>
            </a:p>
          </p:txBody>
        </p:sp>
        <p:sp>
          <p:nvSpPr>
            <p:cNvPr id="18" name="Text Box 21 1 1 2"/>
            <p:cNvSpPr txBox="1">
              <a:spLocks noChangeArrowheads="1"/>
            </p:cNvSpPr>
            <p:nvPr/>
          </p:nvSpPr>
          <p:spPr bwMode="auto">
            <a:xfrm>
              <a:off x="6671879" y="4938896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19" name="Text Box 22 1 2"/>
            <p:cNvSpPr txBox="1">
              <a:spLocks noChangeArrowheads="1"/>
            </p:cNvSpPr>
            <p:nvPr/>
          </p:nvSpPr>
          <p:spPr bwMode="auto">
            <a:xfrm>
              <a:off x="7366569" y="312695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20" name="Text Box 23 2"/>
            <p:cNvSpPr txBox="1">
              <a:spLocks noChangeArrowheads="1"/>
            </p:cNvSpPr>
            <p:nvPr/>
          </p:nvSpPr>
          <p:spPr bwMode="auto">
            <a:xfrm>
              <a:off x="5236831" y="401156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21" name="Text Box 24 2"/>
            <p:cNvSpPr txBox="1">
              <a:spLocks noChangeArrowheads="1"/>
            </p:cNvSpPr>
            <p:nvPr/>
          </p:nvSpPr>
          <p:spPr bwMode="auto">
            <a:xfrm>
              <a:off x="6123919" y="40352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22" name="Oval 9 1 1 2"/>
            <p:cNvSpPr>
              <a:spLocks noChangeArrowheads="1"/>
            </p:cNvSpPr>
            <p:nvPr/>
          </p:nvSpPr>
          <p:spPr bwMode="auto">
            <a:xfrm>
              <a:off x="5309324" y="2842901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A:45</a:t>
              </a:r>
            </a:p>
          </p:txBody>
        </p:sp>
        <p:cxnSp>
          <p:nvCxnSpPr>
            <p:cNvPr id="23" name="AutoShape 16 2 2"/>
            <p:cNvCxnSpPr>
              <a:cxnSpLocks noChangeShapeType="1"/>
              <a:stCxn id="8" idx="5"/>
              <a:endCxn id="36" idx="0"/>
            </p:cNvCxnSpPr>
            <p:nvPr/>
          </p:nvCxnSpPr>
          <p:spPr bwMode="auto">
            <a:xfrm>
              <a:off x="7475724" y="4973411"/>
              <a:ext cx="277541" cy="42830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4" name="Text Box 22 2 2"/>
            <p:cNvSpPr txBox="1">
              <a:spLocks noChangeArrowheads="1"/>
            </p:cNvSpPr>
            <p:nvPr/>
          </p:nvSpPr>
          <p:spPr bwMode="auto">
            <a:xfrm>
              <a:off x="7554477" y="4917724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25" name="Oval 7 1 3 2"/>
            <p:cNvSpPr>
              <a:spLocks noChangeArrowheads="1"/>
            </p:cNvSpPr>
            <p:nvPr/>
          </p:nvSpPr>
          <p:spPr bwMode="auto">
            <a:xfrm>
              <a:off x="7566770" y="375591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Oval 9 1 2 2"/>
            <p:cNvSpPr>
              <a:spLocks noChangeArrowheads="1"/>
            </p:cNvSpPr>
            <p:nvPr/>
          </p:nvSpPr>
          <p:spPr bwMode="auto">
            <a:xfrm>
              <a:off x="5257683" y="4585043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C:12</a:t>
              </a:r>
            </a:p>
          </p:txBody>
        </p:sp>
        <p:sp>
          <p:nvSpPr>
            <p:cNvPr id="27" name="Oval 10 2 2"/>
            <p:cNvSpPr>
              <a:spLocks noChangeArrowheads="1"/>
            </p:cNvSpPr>
            <p:nvPr/>
          </p:nvSpPr>
          <p:spPr bwMode="auto">
            <a:xfrm>
              <a:off x="8088440" y="4554279"/>
              <a:ext cx="453178" cy="453178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D:16</a:t>
              </a:r>
            </a:p>
          </p:txBody>
        </p:sp>
        <p:cxnSp>
          <p:nvCxnSpPr>
            <p:cNvPr id="28" name="AutoShape 15 1 3 2"/>
            <p:cNvCxnSpPr>
              <a:cxnSpLocks noChangeShapeType="1"/>
              <a:stCxn id="25" idx="3"/>
              <a:endCxn id="8" idx="0"/>
            </p:cNvCxnSpPr>
            <p:nvPr/>
          </p:nvCxnSpPr>
          <p:spPr bwMode="auto">
            <a:xfrm flipH="1">
              <a:off x="7315501" y="4142728"/>
              <a:ext cx="317635" cy="44387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" name="AutoShape 16 3 2"/>
            <p:cNvCxnSpPr>
              <a:cxnSpLocks noChangeShapeType="1"/>
              <a:stCxn id="25" idx="5"/>
              <a:endCxn id="27" idx="0"/>
            </p:cNvCxnSpPr>
            <p:nvPr/>
          </p:nvCxnSpPr>
          <p:spPr bwMode="auto">
            <a:xfrm>
              <a:off x="7953582" y="4142728"/>
              <a:ext cx="361447" cy="4115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0" name="Text Box 22 3 2"/>
            <p:cNvSpPr txBox="1">
              <a:spLocks noChangeArrowheads="1"/>
            </p:cNvSpPr>
            <p:nvPr/>
          </p:nvSpPr>
          <p:spPr bwMode="auto">
            <a:xfrm>
              <a:off x="8041710" y="3982609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31" name="Oval 7 1 4 2"/>
            <p:cNvSpPr>
              <a:spLocks noChangeArrowheads="1"/>
            </p:cNvSpPr>
            <p:nvPr/>
          </p:nvSpPr>
          <p:spPr bwMode="auto">
            <a:xfrm>
              <a:off x="6640596" y="281859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32" name="AutoShape 15 1 4 2"/>
            <p:cNvCxnSpPr>
              <a:cxnSpLocks noChangeShapeType="1"/>
              <a:stCxn id="31" idx="3"/>
              <a:endCxn id="9" idx="0"/>
            </p:cNvCxnSpPr>
            <p:nvPr/>
          </p:nvCxnSpPr>
          <p:spPr bwMode="auto">
            <a:xfrm flipH="1">
              <a:off x="5869253" y="3205411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3" name="Text Box 21 1 4 2"/>
            <p:cNvSpPr txBox="1">
              <a:spLocks noChangeArrowheads="1"/>
            </p:cNvSpPr>
            <p:nvPr/>
          </p:nvSpPr>
          <p:spPr bwMode="auto">
            <a:xfrm>
              <a:off x="6092480" y="312695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34" name="Oval 11 2"/>
            <p:cNvSpPr>
              <a:spLocks noChangeArrowheads="1"/>
            </p:cNvSpPr>
            <p:nvPr/>
          </p:nvSpPr>
          <p:spPr bwMode="auto">
            <a:xfrm>
              <a:off x="6654330" y="5401718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E:9</a:t>
              </a:r>
            </a:p>
          </p:txBody>
        </p:sp>
        <p:sp>
          <p:nvSpPr>
            <p:cNvPr id="35" name="Oval 10 1 2"/>
            <p:cNvSpPr>
              <a:spLocks noChangeArrowheads="1"/>
            </p:cNvSpPr>
            <p:nvPr/>
          </p:nvSpPr>
          <p:spPr bwMode="auto">
            <a:xfrm>
              <a:off x="6049935" y="4577695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B:13</a:t>
              </a:r>
            </a:p>
          </p:txBody>
        </p:sp>
        <p:sp>
          <p:nvSpPr>
            <p:cNvPr id="36" name="Oval 12 2"/>
            <p:cNvSpPr>
              <a:spLocks noChangeArrowheads="1"/>
            </p:cNvSpPr>
            <p:nvPr/>
          </p:nvSpPr>
          <p:spPr bwMode="auto">
            <a:xfrm>
              <a:off x="7526676" y="5401718"/>
              <a:ext cx="453178" cy="453178"/>
            </a:xfrm>
            <a:prstGeom prst="ellipse">
              <a:avLst/>
            </a:prstGeom>
            <a:solidFill>
              <a:srgbClr val="7030A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F:5</a:t>
              </a:r>
            </a:p>
          </p:txBody>
        </p:sp>
        <p:sp>
          <p:nvSpPr>
            <p:cNvPr id="37" name="Text Box 23 3"/>
            <p:cNvSpPr txBox="1">
              <a:spLocks noChangeArrowheads="1"/>
            </p:cNvSpPr>
            <p:nvPr/>
          </p:nvSpPr>
          <p:spPr bwMode="auto">
            <a:xfrm>
              <a:off x="7149216" y="3988457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41" name="Text Box 19 1 2 2"/>
            <p:cNvSpPr txBox="1">
              <a:spLocks noChangeArrowheads="1"/>
            </p:cNvSpPr>
            <p:nvPr/>
          </p:nvSpPr>
          <p:spPr bwMode="auto">
            <a:xfrm>
              <a:off x="5956870" y="2053255"/>
              <a:ext cx="5693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100</a:t>
              </a:r>
            </a:p>
          </p:txBody>
        </p:sp>
        <p:sp>
          <p:nvSpPr>
            <p:cNvPr id="43" name="Text Box 19 1 2 3"/>
            <p:cNvSpPr txBox="1">
              <a:spLocks noChangeArrowheads="1"/>
            </p:cNvSpPr>
            <p:nvPr/>
          </p:nvSpPr>
          <p:spPr bwMode="auto">
            <a:xfrm>
              <a:off x="6659703" y="2857523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55</a:t>
              </a:r>
            </a:p>
          </p:txBody>
        </p:sp>
        <p:sp>
          <p:nvSpPr>
            <p:cNvPr id="50" name="Text Box 19 1 2 4"/>
            <p:cNvSpPr txBox="1">
              <a:spLocks noChangeArrowheads="1"/>
            </p:cNvSpPr>
            <p:nvPr/>
          </p:nvSpPr>
          <p:spPr bwMode="auto">
            <a:xfrm>
              <a:off x="5668459" y="3779453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51" name="Text Box 19 1 2 5"/>
            <p:cNvSpPr txBox="1">
              <a:spLocks noChangeArrowheads="1"/>
            </p:cNvSpPr>
            <p:nvPr/>
          </p:nvSpPr>
          <p:spPr bwMode="auto">
            <a:xfrm>
              <a:off x="7581765" y="3792500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52" name="Text Box 19 1 2 6"/>
            <p:cNvSpPr txBox="1">
              <a:spLocks noChangeArrowheads="1"/>
            </p:cNvSpPr>
            <p:nvPr/>
          </p:nvSpPr>
          <p:spPr bwMode="auto">
            <a:xfrm>
              <a:off x="7111111" y="4626966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pic>
        <p:nvPicPr>
          <p:cNvPr id="54" name="圖片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55" y="2854703"/>
            <a:ext cx="2822842" cy="556338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" y="4379060"/>
            <a:ext cx="3763281" cy="676751"/>
          </a:xfrm>
          <a:prstGeom prst="rect">
            <a:avLst/>
          </a:prstGeom>
        </p:spPr>
      </p:pic>
      <p:pic>
        <p:nvPicPr>
          <p:cNvPr id="59" name="Picture 2" descr="「疑問」的圖片搜尋結果">
            <a:extLst>
              <a:ext uri="{FF2B5EF4-FFF2-40B4-BE49-F238E27FC236}">
                <a16:creationId xmlns:a16="http://schemas.microsoft.com/office/drawing/2014/main" id="{387C0290-A646-4D7D-89E7-FE6F23C3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450" y="5357410"/>
            <a:ext cx="1213601" cy="11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703804" y="5283077"/>
            <a:ext cx="5130232" cy="908864"/>
          </a:xfrm>
          <a:prstGeom prst="wedgeEllipseCallout">
            <a:avLst>
              <a:gd name="adj1" fmla="val 52619"/>
              <a:gd name="adj2" fmla="val 28003"/>
            </a:avLst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dirty="0"/>
              <a:t>How to find the </a:t>
            </a:r>
            <a:r>
              <a:rPr lang="en-US" b="1" dirty="0"/>
              <a:t>optimal prefix code</a:t>
            </a:r>
            <a:r>
              <a:rPr lang="en-US" dirty="0"/>
              <a:t> to </a:t>
            </a:r>
            <a:r>
              <a:rPr lang="en-US" b="1" dirty="0"/>
              <a:t>minimize the cost</a:t>
            </a:r>
            <a:r>
              <a:rPr lang="en-US" dirty="0"/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1" dirty="0"/>
              <a:t>Greedy Algorithms</a:t>
            </a:r>
            <a:endParaRPr 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3D84AE-93EF-4EAE-B730-B2C2AEB26CAA}"/>
              </a:ext>
            </a:extLst>
          </p:cNvPr>
          <p:cNvSpPr/>
          <p:nvPr/>
        </p:nvSpPr>
        <p:spPr>
          <a:xfrm>
            <a:off x="2057400" y="4645339"/>
            <a:ext cx="9458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Textbook Chapter 16 – Greedy Algorithms</a:t>
            </a:r>
          </a:p>
          <a:p>
            <a:r>
              <a:rPr lang="en-US" altLang="zh-TW" sz="2000" dirty="0"/>
              <a:t>Textbook Chapter 16.2 – Elements of the greedy strategy</a:t>
            </a:r>
          </a:p>
        </p:txBody>
      </p:sp>
    </p:spTree>
    <p:extLst>
      <p:ext uri="{BB962C8B-B14F-4D97-AF65-F5344CB8AC3E}">
        <p14:creationId xmlns:p14="http://schemas.microsoft.com/office/powerpoint/2010/main" val="2930958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6448A1-37FE-4670-B319-F816035A2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Prefix Code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+mj-lt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+mj-lt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indicating word frequency</a:t>
                </a:r>
              </a:p>
              <a:p>
                <a:r>
                  <a:rPr lang="en-US" dirty="0">
                    <a:latin typeface="+mj-lt"/>
                  </a:rPr>
                  <a:t>Output: a binary tree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 leaves, whose weights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+mj-lt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+mj-lt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s.t.</a:t>
                </a:r>
                <a:r>
                  <a:rPr lang="en-US" dirty="0">
                    <a:latin typeface="+mj-lt"/>
                  </a:rPr>
                  <a:t> the cost of the tree is minimized</a:t>
                </a:r>
              </a:p>
            </p:txBody>
          </p:sp>
        </mc:Choice>
        <mc:Fallback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48" t="-2192" r="-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0C852-B7C2-4295-9BDE-DE24D2B11AE8}" type="slidenum">
              <a:rPr lang="zh-TW" altLang="en-US" smtClean="0"/>
              <a:pPr/>
              <a:t>40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3ECC18-6D65-467D-AABE-5F67461468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84452" y="3243619"/>
            <a:ext cx="6227208" cy="6689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29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50EDE83-9FBC-4A0C-AFDC-950B57701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1: Cast Optimization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>
                    <a:latin typeface="+mj-lt"/>
                  </a:rPr>
                  <a:t>Subproblem</a:t>
                </a:r>
                <a:r>
                  <a:rPr lang="en-US" dirty="0">
                    <a:latin typeface="+mj-lt"/>
                  </a:rPr>
                  <a:t>: merge two characters into a new one whose weight is their sum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PC(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)</a:t>
                </a:r>
                <a:r>
                  <a:rPr lang="en-US" dirty="0">
                    <a:latin typeface="+mj-lt"/>
                  </a:rPr>
                  <a:t>: prefix code problem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leaves</a:t>
                </a:r>
                <a:endParaRPr lang="en-US" baseline="-25000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Goal:</a:t>
                </a:r>
                <a:r>
                  <a:rPr lang="en-US" dirty="0">
                    <a:solidFill>
                      <a:srgbClr val="0000FF"/>
                    </a:solidFill>
                    <a:latin typeface="+mj-lt"/>
                    <a:cs typeface="Courier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PC(n)</a:t>
                </a:r>
                <a:endParaRPr lang="en-US" dirty="0"/>
              </a:p>
              <a:p>
                <a:r>
                  <a:rPr lang="en-US" dirty="0">
                    <a:latin typeface="+mj-lt"/>
                  </a:rPr>
                  <a:t>Issues</a:t>
                </a:r>
              </a:p>
              <a:p>
                <a:pPr lvl="1"/>
                <a:r>
                  <a:rPr lang="en-US" altLang="zh-TW" dirty="0">
                    <a:latin typeface="+mj-lt"/>
                  </a:rPr>
                  <a:t>It is not the </a:t>
                </a:r>
                <a:r>
                  <a:rPr lang="en-US" altLang="zh-TW" dirty="0" err="1">
                    <a:latin typeface="+mj-lt"/>
                  </a:rPr>
                  <a:t>subproblem</a:t>
                </a:r>
                <a:r>
                  <a:rPr lang="en-US" altLang="zh-TW" dirty="0">
                    <a:latin typeface="+mj-lt"/>
                  </a:rPr>
                  <a:t> of the original problem</a:t>
                </a:r>
                <a:endParaRPr lang="zh-TW" altLang="en-US" dirty="0">
                  <a:latin typeface="+mj-lt"/>
                </a:endParaRPr>
              </a:p>
              <a:p>
                <a:pPr lvl="1"/>
                <a:r>
                  <a:rPr lang="en-US" altLang="zh-TW" dirty="0">
                    <a:latin typeface="+mj-lt"/>
                  </a:rPr>
                  <a:t>The cost of two merged characters should be considered</a:t>
                </a:r>
                <a:endParaRPr lang="zh-TW" altLang="en-US" dirty="0">
                  <a:latin typeface="+mj-lt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  <a:blipFill>
                <a:blip r:embed="rId3"/>
                <a:stretch>
                  <a:fillRect l="-948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1" dirty="0"/>
                  <a:t>Prefix Code</a:t>
                </a:r>
                <a:r>
                  <a:rPr lang="en-US" sz="2000" b="1" dirty="0"/>
                  <a:t>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indicating word frequency</a:t>
                </a:r>
              </a:p>
              <a:p>
                <a:r>
                  <a:rPr lang="en-US" sz="2000" dirty="0"/>
                  <a:t>Output: a binary tree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leaves with minimal cost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blipFill>
                <a:blip r:embed="rId6"/>
                <a:stretch>
                  <a:fillRect l="-473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「疑問」的圖片搜尋結果">
            <a:extLst>
              <a:ext uri="{FF2B5EF4-FFF2-40B4-BE49-F238E27FC236}">
                <a16:creationId xmlns:a16="http://schemas.microsoft.com/office/drawing/2014/main" id="{387C0290-A646-4D7D-89E7-FE6F23C3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166" y="2899294"/>
            <a:ext cx="1213601" cy="11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631563" y="3151434"/>
            <a:ext cx="2952298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PC(n)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PC(n - 1)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97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D99BC7D-409A-4C22-9A8F-02AAB1EA5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4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5A52C-AF05-4FB6-8443-0359C5C09116}" type="slidenum">
              <a:rPr lang="zh-TW" altLang="en-US"/>
              <a:pPr/>
              <a:t>42</a:t>
            </a:fld>
            <a:endParaRPr lang="en-US" altLang="zh-TW"/>
          </a:p>
        </p:txBody>
      </p:sp>
      <p:grpSp>
        <p:nvGrpSpPr>
          <p:cNvPr id="43" name="群組 42"/>
          <p:cNvGrpSpPr/>
          <p:nvPr/>
        </p:nvGrpSpPr>
        <p:grpSpPr>
          <a:xfrm>
            <a:off x="2763812" y="2087610"/>
            <a:ext cx="3304787" cy="3843373"/>
            <a:chOff x="5236831" y="2011523"/>
            <a:chExt cx="3304787" cy="3843373"/>
          </a:xfrm>
        </p:grpSpPr>
        <p:sp>
          <p:nvSpPr>
            <p:cNvPr id="45" name="Oval 6 1 2"/>
            <p:cNvSpPr>
              <a:spLocks noChangeArrowheads="1"/>
            </p:cNvSpPr>
            <p:nvPr/>
          </p:nvSpPr>
          <p:spPr bwMode="auto">
            <a:xfrm>
              <a:off x="5998143" y="201152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46" name="Oval 7 1 1 2"/>
            <p:cNvSpPr>
              <a:spLocks noChangeArrowheads="1"/>
            </p:cNvSpPr>
            <p:nvPr/>
          </p:nvSpPr>
          <p:spPr bwMode="auto">
            <a:xfrm>
              <a:off x="7088912" y="458659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" name="Oval 8 1 2"/>
            <p:cNvSpPr>
              <a:spLocks noChangeArrowheads="1"/>
            </p:cNvSpPr>
            <p:nvPr/>
          </p:nvSpPr>
          <p:spPr bwMode="auto">
            <a:xfrm>
              <a:off x="5642664" y="3737530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48" name="AutoShape 13 1 2"/>
            <p:cNvCxnSpPr>
              <a:cxnSpLocks noChangeShapeType="1"/>
              <a:stCxn id="45" idx="3"/>
              <a:endCxn id="60" idx="0"/>
            </p:cNvCxnSpPr>
            <p:nvPr/>
          </p:nvCxnSpPr>
          <p:spPr bwMode="auto">
            <a:xfrm flipH="1">
              <a:off x="5535913" y="2398335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9" name="AutoShape 14 1 2"/>
            <p:cNvCxnSpPr>
              <a:cxnSpLocks noChangeShapeType="1"/>
              <a:stCxn id="45" idx="5"/>
              <a:endCxn id="69" idx="0"/>
            </p:cNvCxnSpPr>
            <p:nvPr/>
          </p:nvCxnSpPr>
          <p:spPr bwMode="auto">
            <a:xfrm>
              <a:off x="6384955" y="2398335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0" name="AutoShape 15 1 1 2"/>
            <p:cNvCxnSpPr>
              <a:cxnSpLocks noChangeShapeType="1"/>
              <a:stCxn id="46" idx="3"/>
              <a:endCxn id="72" idx="0"/>
            </p:cNvCxnSpPr>
            <p:nvPr/>
          </p:nvCxnSpPr>
          <p:spPr bwMode="auto">
            <a:xfrm flipH="1">
              <a:off x="6880919" y="4973411"/>
              <a:ext cx="274359" cy="42830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1" name="AutoShape 16 1 2"/>
            <p:cNvCxnSpPr>
              <a:cxnSpLocks noChangeShapeType="1"/>
              <a:stCxn id="69" idx="5"/>
              <a:endCxn id="63" idx="0"/>
            </p:cNvCxnSpPr>
            <p:nvPr/>
          </p:nvCxnSpPr>
          <p:spPr bwMode="auto">
            <a:xfrm>
              <a:off x="7027408" y="3205411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2" name="AutoShape 17 2"/>
            <p:cNvCxnSpPr>
              <a:cxnSpLocks noChangeShapeType="1"/>
              <a:stCxn id="47" idx="3"/>
              <a:endCxn id="64" idx="0"/>
            </p:cNvCxnSpPr>
            <p:nvPr/>
          </p:nvCxnSpPr>
          <p:spPr bwMode="auto">
            <a:xfrm flipH="1">
              <a:off x="5484272" y="4124342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3" name="AutoShape 18 2"/>
            <p:cNvCxnSpPr>
              <a:cxnSpLocks noChangeShapeType="1"/>
              <a:stCxn id="47" idx="5"/>
              <a:endCxn id="73" idx="0"/>
            </p:cNvCxnSpPr>
            <p:nvPr/>
          </p:nvCxnSpPr>
          <p:spPr bwMode="auto">
            <a:xfrm>
              <a:off x="6029476" y="4124342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54" name="Text Box 19 1 2 1"/>
            <p:cNvSpPr txBox="1">
              <a:spLocks noChangeArrowheads="1"/>
            </p:cNvSpPr>
            <p:nvPr/>
          </p:nvSpPr>
          <p:spPr bwMode="auto">
            <a:xfrm>
              <a:off x="5552770" y="2142569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55" name="Text Box 20 1 2"/>
            <p:cNvSpPr txBox="1">
              <a:spLocks noChangeArrowheads="1"/>
            </p:cNvSpPr>
            <p:nvPr/>
          </p:nvSpPr>
          <p:spPr bwMode="auto">
            <a:xfrm>
              <a:off x="6703590" y="212481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/>
                <a:t>1</a:t>
              </a:r>
            </a:p>
          </p:txBody>
        </p:sp>
        <p:sp>
          <p:nvSpPr>
            <p:cNvPr id="56" name="Text Box 21 1 1 2"/>
            <p:cNvSpPr txBox="1">
              <a:spLocks noChangeArrowheads="1"/>
            </p:cNvSpPr>
            <p:nvPr/>
          </p:nvSpPr>
          <p:spPr bwMode="auto">
            <a:xfrm>
              <a:off x="6671879" y="4938896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57" name="Text Box 22 1 2"/>
            <p:cNvSpPr txBox="1">
              <a:spLocks noChangeArrowheads="1"/>
            </p:cNvSpPr>
            <p:nvPr/>
          </p:nvSpPr>
          <p:spPr bwMode="auto">
            <a:xfrm>
              <a:off x="7366569" y="312695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58" name="Text Box 23 2"/>
            <p:cNvSpPr txBox="1">
              <a:spLocks noChangeArrowheads="1"/>
            </p:cNvSpPr>
            <p:nvPr/>
          </p:nvSpPr>
          <p:spPr bwMode="auto">
            <a:xfrm>
              <a:off x="5236831" y="401156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59" name="Text Box 24 2"/>
            <p:cNvSpPr txBox="1">
              <a:spLocks noChangeArrowheads="1"/>
            </p:cNvSpPr>
            <p:nvPr/>
          </p:nvSpPr>
          <p:spPr bwMode="auto">
            <a:xfrm>
              <a:off x="6123919" y="40352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60" name="Oval 9 1 1 2"/>
            <p:cNvSpPr>
              <a:spLocks noChangeArrowheads="1"/>
            </p:cNvSpPr>
            <p:nvPr/>
          </p:nvSpPr>
          <p:spPr bwMode="auto">
            <a:xfrm>
              <a:off x="5309324" y="2842901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A:45</a:t>
              </a:r>
            </a:p>
          </p:txBody>
        </p:sp>
        <p:cxnSp>
          <p:nvCxnSpPr>
            <p:cNvPr id="61" name="AutoShape 16 2 2"/>
            <p:cNvCxnSpPr>
              <a:cxnSpLocks noChangeShapeType="1"/>
              <a:stCxn id="46" idx="5"/>
              <a:endCxn id="74" idx="0"/>
            </p:cNvCxnSpPr>
            <p:nvPr/>
          </p:nvCxnSpPr>
          <p:spPr bwMode="auto">
            <a:xfrm>
              <a:off x="7475724" y="4973411"/>
              <a:ext cx="277541" cy="42830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2" name="Text Box 22 2 2"/>
            <p:cNvSpPr txBox="1">
              <a:spLocks noChangeArrowheads="1"/>
            </p:cNvSpPr>
            <p:nvPr/>
          </p:nvSpPr>
          <p:spPr bwMode="auto">
            <a:xfrm>
              <a:off x="7554477" y="4917724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63" name="Oval 7 1 3 2"/>
            <p:cNvSpPr>
              <a:spLocks noChangeArrowheads="1"/>
            </p:cNvSpPr>
            <p:nvPr/>
          </p:nvSpPr>
          <p:spPr bwMode="auto">
            <a:xfrm>
              <a:off x="7566770" y="375591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" name="Oval 9 1 2 2"/>
            <p:cNvSpPr>
              <a:spLocks noChangeArrowheads="1"/>
            </p:cNvSpPr>
            <p:nvPr/>
          </p:nvSpPr>
          <p:spPr bwMode="auto">
            <a:xfrm>
              <a:off x="5257683" y="4585043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C:12</a:t>
              </a:r>
            </a:p>
          </p:txBody>
        </p:sp>
        <p:sp>
          <p:nvSpPr>
            <p:cNvPr id="65" name="Oval 10 2 2"/>
            <p:cNvSpPr>
              <a:spLocks noChangeArrowheads="1"/>
            </p:cNvSpPr>
            <p:nvPr/>
          </p:nvSpPr>
          <p:spPr bwMode="auto">
            <a:xfrm>
              <a:off x="8088440" y="4554279"/>
              <a:ext cx="453178" cy="453178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D:16</a:t>
              </a:r>
            </a:p>
          </p:txBody>
        </p:sp>
        <p:cxnSp>
          <p:nvCxnSpPr>
            <p:cNvPr id="66" name="AutoShape 15 1 3 2"/>
            <p:cNvCxnSpPr>
              <a:cxnSpLocks noChangeShapeType="1"/>
              <a:stCxn id="63" idx="3"/>
              <a:endCxn id="46" idx="0"/>
            </p:cNvCxnSpPr>
            <p:nvPr/>
          </p:nvCxnSpPr>
          <p:spPr bwMode="auto">
            <a:xfrm flipH="1">
              <a:off x="7315501" y="4142728"/>
              <a:ext cx="317635" cy="44387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7" name="AutoShape 16 3 2"/>
            <p:cNvCxnSpPr>
              <a:cxnSpLocks noChangeShapeType="1"/>
              <a:stCxn id="63" idx="5"/>
              <a:endCxn id="65" idx="0"/>
            </p:cNvCxnSpPr>
            <p:nvPr/>
          </p:nvCxnSpPr>
          <p:spPr bwMode="auto">
            <a:xfrm>
              <a:off x="7953582" y="4142728"/>
              <a:ext cx="361447" cy="4115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8" name="Text Box 22 3 2"/>
            <p:cNvSpPr txBox="1">
              <a:spLocks noChangeArrowheads="1"/>
            </p:cNvSpPr>
            <p:nvPr/>
          </p:nvSpPr>
          <p:spPr bwMode="auto">
            <a:xfrm>
              <a:off x="8041710" y="3982609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69" name="Oval 7 1 4 2"/>
            <p:cNvSpPr>
              <a:spLocks noChangeArrowheads="1"/>
            </p:cNvSpPr>
            <p:nvPr/>
          </p:nvSpPr>
          <p:spPr bwMode="auto">
            <a:xfrm>
              <a:off x="6640596" y="281859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70" name="AutoShape 15 1 4 2"/>
            <p:cNvCxnSpPr>
              <a:cxnSpLocks noChangeShapeType="1"/>
              <a:stCxn id="69" idx="3"/>
              <a:endCxn id="47" idx="0"/>
            </p:cNvCxnSpPr>
            <p:nvPr/>
          </p:nvCxnSpPr>
          <p:spPr bwMode="auto">
            <a:xfrm flipH="1">
              <a:off x="5869253" y="3205411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1" name="Text Box 21 1 4 2"/>
            <p:cNvSpPr txBox="1">
              <a:spLocks noChangeArrowheads="1"/>
            </p:cNvSpPr>
            <p:nvPr/>
          </p:nvSpPr>
          <p:spPr bwMode="auto">
            <a:xfrm>
              <a:off x="6092480" y="312695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72" name="Oval 11 2"/>
            <p:cNvSpPr>
              <a:spLocks noChangeArrowheads="1"/>
            </p:cNvSpPr>
            <p:nvPr/>
          </p:nvSpPr>
          <p:spPr bwMode="auto">
            <a:xfrm>
              <a:off x="6654330" y="5401718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E:9</a:t>
              </a:r>
            </a:p>
          </p:txBody>
        </p:sp>
        <p:sp>
          <p:nvSpPr>
            <p:cNvPr id="73" name="Oval 10 1 2"/>
            <p:cNvSpPr>
              <a:spLocks noChangeArrowheads="1"/>
            </p:cNvSpPr>
            <p:nvPr/>
          </p:nvSpPr>
          <p:spPr bwMode="auto">
            <a:xfrm>
              <a:off x="6049935" y="4577695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B:13</a:t>
              </a:r>
            </a:p>
          </p:txBody>
        </p:sp>
        <p:sp>
          <p:nvSpPr>
            <p:cNvPr id="74" name="Oval 12 2"/>
            <p:cNvSpPr>
              <a:spLocks noChangeArrowheads="1"/>
            </p:cNvSpPr>
            <p:nvPr/>
          </p:nvSpPr>
          <p:spPr bwMode="auto">
            <a:xfrm>
              <a:off x="7526676" y="5401718"/>
              <a:ext cx="453178" cy="453178"/>
            </a:xfrm>
            <a:prstGeom prst="ellipse">
              <a:avLst/>
            </a:prstGeom>
            <a:solidFill>
              <a:srgbClr val="7030A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F:5</a:t>
              </a:r>
            </a:p>
          </p:txBody>
        </p:sp>
        <p:sp>
          <p:nvSpPr>
            <p:cNvPr id="75" name="Text Box 23 3"/>
            <p:cNvSpPr txBox="1">
              <a:spLocks noChangeArrowheads="1"/>
            </p:cNvSpPr>
            <p:nvPr/>
          </p:nvSpPr>
          <p:spPr bwMode="auto">
            <a:xfrm>
              <a:off x="7149216" y="3988457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76" name="Text Box 19 1 2 2"/>
            <p:cNvSpPr txBox="1">
              <a:spLocks noChangeArrowheads="1"/>
            </p:cNvSpPr>
            <p:nvPr/>
          </p:nvSpPr>
          <p:spPr bwMode="auto">
            <a:xfrm>
              <a:off x="5956870" y="2053255"/>
              <a:ext cx="5693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100</a:t>
              </a:r>
            </a:p>
          </p:txBody>
        </p:sp>
        <p:sp>
          <p:nvSpPr>
            <p:cNvPr id="77" name="Text Box 19 1 2 3"/>
            <p:cNvSpPr txBox="1">
              <a:spLocks noChangeArrowheads="1"/>
            </p:cNvSpPr>
            <p:nvPr/>
          </p:nvSpPr>
          <p:spPr bwMode="auto">
            <a:xfrm>
              <a:off x="6659703" y="2857523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55</a:t>
              </a:r>
            </a:p>
          </p:txBody>
        </p:sp>
        <p:sp>
          <p:nvSpPr>
            <p:cNvPr id="78" name="Text Box 19 1 2 4"/>
            <p:cNvSpPr txBox="1">
              <a:spLocks noChangeArrowheads="1"/>
            </p:cNvSpPr>
            <p:nvPr/>
          </p:nvSpPr>
          <p:spPr bwMode="auto">
            <a:xfrm>
              <a:off x="5668459" y="3779453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79" name="Text Box 19 1 2 5"/>
            <p:cNvSpPr txBox="1">
              <a:spLocks noChangeArrowheads="1"/>
            </p:cNvSpPr>
            <p:nvPr/>
          </p:nvSpPr>
          <p:spPr bwMode="auto">
            <a:xfrm>
              <a:off x="7581765" y="3792500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80" name="Text Box 19 1 2 6"/>
            <p:cNvSpPr txBox="1">
              <a:spLocks noChangeArrowheads="1"/>
            </p:cNvSpPr>
            <p:nvPr/>
          </p:nvSpPr>
          <p:spPr bwMode="auto">
            <a:xfrm>
              <a:off x="7111111" y="4626966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6859779" y="2089926"/>
            <a:ext cx="3304787" cy="3028254"/>
            <a:chOff x="5335778" y="2089926"/>
            <a:chExt cx="3304787" cy="3028254"/>
          </a:xfrm>
        </p:grpSpPr>
        <p:sp>
          <p:nvSpPr>
            <p:cNvPr id="82" name="Oval 6 1 2"/>
            <p:cNvSpPr>
              <a:spLocks noChangeArrowheads="1"/>
            </p:cNvSpPr>
            <p:nvPr/>
          </p:nvSpPr>
          <p:spPr bwMode="auto">
            <a:xfrm>
              <a:off x="6097090" y="208992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83" name="Oval 7 1 1 2"/>
            <p:cNvSpPr>
              <a:spLocks noChangeArrowheads="1"/>
            </p:cNvSpPr>
            <p:nvPr/>
          </p:nvSpPr>
          <p:spPr bwMode="auto">
            <a:xfrm>
              <a:off x="7187859" y="4665002"/>
              <a:ext cx="453178" cy="453178"/>
            </a:xfrm>
            <a:prstGeom prst="ellipse">
              <a:avLst/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4" name="Oval 8 1 2"/>
            <p:cNvSpPr>
              <a:spLocks noChangeArrowheads="1"/>
            </p:cNvSpPr>
            <p:nvPr/>
          </p:nvSpPr>
          <p:spPr bwMode="auto">
            <a:xfrm>
              <a:off x="5741611" y="381593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85" name="AutoShape 13 1 2"/>
            <p:cNvCxnSpPr>
              <a:cxnSpLocks noChangeShapeType="1"/>
              <a:stCxn id="82" idx="3"/>
              <a:endCxn id="97" idx="0"/>
            </p:cNvCxnSpPr>
            <p:nvPr/>
          </p:nvCxnSpPr>
          <p:spPr bwMode="auto">
            <a:xfrm flipH="1">
              <a:off x="5634860" y="2476738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6" name="AutoShape 14 1 2"/>
            <p:cNvCxnSpPr>
              <a:cxnSpLocks noChangeShapeType="1"/>
              <a:stCxn id="82" idx="5"/>
              <a:endCxn id="106" idx="0"/>
            </p:cNvCxnSpPr>
            <p:nvPr/>
          </p:nvCxnSpPr>
          <p:spPr bwMode="auto">
            <a:xfrm>
              <a:off x="6483902" y="2476738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8" name="AutoShape 16 1 2"/>
            <p:cNvCxnSpPr>
              <a:cxnSpLocks noChangeShapeType="1"/>
              <a:stCxn id="106" idx="5"/>
              <a:endCxn id="100" idx="0"/>
            </p:cNvCxnSpPr>
            <p:nvPr/>
          </p:nvCxnSpPr>
          <p:spPr bwMode="auto">
            <a:xfrm>
              <a:off x="7126355" y="3283814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9" name="AutoShape 17 2"/>
            <p:cNvCxnSpPr>
              <a:cxnSpLocks noChangeShapeType="1"/>
              <a:stCxn id="84" idx="3"/>
              <a:endCxn id="101" idx="0"/>
            </p:cNvCxnSpPr>
            <p:nvPr/>
          </p:nvCxnSpPr>
          <p:spPr bwMode="auto">
            <a:xfrm flipH="1">
              <a:off x="5583219" y="4202745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0" name="AutoShape 18 2"/>
            <p:cNvCxnSpPr>
              <a:cxnSpLocks noChangeShapeType="1"/>
              <a:stCxn id="84" idx="5"/>
              <a:endCxn id="110" idx="0"/>
            </p:cNvCxnSpPr>
            <p:nvPr/>
          </p:nvCxnSpPr>
          <p:spPr bwMode="auto">
            <a:xfrm>
              <a:off x="6128423" y="4202745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91" name="Text Box 19 1 2 1"/>
            <p:cNvSpPr txBox="1">
              <a:spLocks noChangeArrowheads="1"/>
            </p:cNvSpPr>
            <p:nvPr/>
          </p:nvSpPr>
          <p:spPr bwMode="auto">
            <a:xfrm>
              <a:off x="5651717" y="2220972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92" name="Text Box 20 1 2"/>
            <p:cNvSpPr txBox="1">
              <a:spLocks noChangeArrowheads="1"/>
            </p:cNvSpPr>
            <p:nvPr/>
          </p:nvSpPr>
          <p:spPr bwMode="auto">
            <a:xfrm>
              <a:off x="6802537" y="2203221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/>
                <a:t>1</a:t>
              </a:r>
            </a:p>
          </p:txBody>
        </p:sp>
        <p:sp>
          <p:nvSpPr>
            <p:cNvPr id="94" name="Text Box 22 1 2"/>
            <p:cNvSpPr txBox="1">
              <a:spLocks noChangeArrowheads="1"/>
            </p:cNvSpPr>
            <p:nvPr/>
          </p:nvSpPr>
          <p:spPr bwMode="auto">
            <a:xfrm>
              <a:off x="7465516" y="3205361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95" name="Text Box 23 2"/>
            <p:cNvSpPr txBox="1">
              <a:spLocks noChangeArrowheads="1"/>
            </p:cNvSpPr>
            <p:nvPr/>
          </p:nvSpPr>
          <p:spPr bwMode="auto">
            <a:xfrm>
              <a:off x="5335778" y="4089971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96" name="Text Box 24 2"/>
            <p:cNvSpPr txBox="1">
              <a:spLocks noChangeArrowheads="1"/>
            </p:cNvSpPr>
            <p:nvPr/>
          </p:nvSpPr>
          <p:spPr bwMode="auto">
            <a:xfrm>
              <a:off x="6222866" y="4113643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97" name="Oval 9 1 1 2"/>
            <p:cNvSpPr>
              <a:spLocks noChangeArrowheads="1"/>
            </p:cNvSpPr>
            <p:nvPr/>
          </p:nvSpPr>
          <p:spPr bwMode="auto">
            <a:xfrm>
              <a:off x="5408271" y="2921304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A:45</a:t>
              </a:r>
            </a:p>
          </p:txBody>
        </p:sp>
        <p:sp>
          <p:nvSpPr>
            <p:cNvPr id="100" name="Oval 7 1 3 2"/>
            <p:cNvSpPr>
              <a:spLocks noChangeArrowheads="1"/>
            </p:cNvSpPr>
            <p:nvPr/>
          </p:nvSpPr>
          <p:spPr bwMode="auto">
            <a:xfrm>
              <a:off x="7665717" y="383431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1" name="Oval 9 1 2 2"/>
            <p:cNvSpPr>
              <a:spLocks noChangeArrowheads="1"/>
            </p:cNvSpPr>
            <p:nvPr/>
          </p:nvSpPr>
          <p:spPr bwMode="auto">
            <a:xfrm>
              <a:off x="5356630" y="4663446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C:12</a:t>
              </a:r>
            </a:p>
          </p:txBody>
        </p:sp>
        <p:sp>
          <p:nvSpPr>
            <p:cNvPr id="102" name="Oval 10 2 2"/>
            <p:cNvSpPr>
              <a:spLocks noChangeArrowheads="1"/>
            </p:cNvSpPr>
            <p:nvPr/>
          </p:nvSpPr>
          <p:spPr bwMode="auto">
            <a:xfrm>
              <a:off x="8187387" y="4632682"/>
              <a:ext cx="453178" cy="453178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D:16</a:t>
              </a:r>
            </a:p>
          </p:txBody>
        </p:sp>
        <p:cxnSp>
          <p:nvCxnSpPr>
            <p:cNvPr id="103" name="AutoShape 15 1 3 2"/>
            <p:cNvCxnSpPr>
              <a:cxnSpLocks noChangeShapeType="1"/>
              <a:stCxn id="100" idx="3"/>
              <a:endCxn id="83" idx="0"/>
            </p:cNvCxnSpPr>
            <p:nvPr/>
          </p:nvCxnSpPr>
          <p:spPr bwMode="auto">
            <a:xfrm flipH="1">
              <a:off x="7414448" y="4221131"/>
              <a:ext cx="317635" cy="44387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4" name="AutoShape 16 3 2"/>
            <p:cNvCxnSpPr>
              <a:cxnSpLocks noChangeShapeType="1"/>
              <a:stCxn id="100" idx="5"/>
              <a:endCxn id="102" idx="0"/>
            </p:cNvCxnSpPr>
            <p:nvPr/>
          </p:nvCxnSpPr>
          <p:spPr bwMode="auto">
            <a:xfrm>
              <a:off x="8052529" y="4221131"/>
              <a:ext cx="361447" cy="4115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05" name="Text Box 22 3 2"/>
            <p:cNvSpPr txBox="1">
              <a:spLocks noChangeArrowheads="1"/>
            </p:cNvSpPr>
            <p:nvPr/>
          </p:nvSpPr>
          <p:spPr bwMode="auto">
            <a:xfrm>
              <a:off x="8140657" y="4061012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1</a:t>
              </a:r>
            </a:p>
          </p:txBody>
        </p:sp>
        <p:sp>
          <p:nvSpPr>
            <p:cNvPr id="106" name="Oval 7 1 4 2"/>
            <p:cNvSpPr>
              <a:spLocks noChangeArrowheads="1"/>
            </p:cNvSpPr>
            <p:nvPr/>
          </p:nvSpPr>
          <p:spPr bwMode="auto">
            <a:xfrm>
              <a:off x="6739543" y="2897002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07" name="AutoShape 15 1 4 2"/>
            <p:cNvCxnSpPr>
              <a:cxnSpLocks noChangeShapeType="1"/>
              <a:stCxn id="106" idx="3"/>
              <a:endCxn id="84" idx="0"/>
            </p:cNvCxnSpPr>
            <p:nvPr/>
          </p:nvCxnSpPr>
          <p:spPr bwMode="auto">
            <a:xfrm flipH="1">
              <a:off x="5968200" y="3283814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08" name="Text Box 21 1 4 2"/>
            <p:cNvSpPr txBox="1">
              <a:spLocks noChangeArrowheads="1"/>
            </p:cNvSpPr>
            <p:nvPr/>
          </p:nvSpPr>
          <p:spPr bwMode="auto">
            <a:xfrm>
              <a:off x="6191427" y="3205361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110" name="Oval 10 1 2"/>
            <p:cNvSpPr>
              <a:spLocks noChangeArrowheads="1"/>
            </p:cNvSpPr>
            <p:nvPr/>
          </p:nvSpPr>
          <p:spPr bwMode="auto">
            <a:xfrm>
              <a:off x="6148882" y="4656098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B:13</a:t>
              </a:r>
            </a:p>
          </p:txBody>
        </p:sp>
        <p:sp>
          <p:nvSpPr>
            <p:cNvPr id="112" name="Text Box 23 3"/>
            <p:cNvSpPr txBox="1">
              <a:spLocks noChangeArrowheads="1"/>
            </p:cNvSpPr>
            <p:nvPr/>
          </p:nvSpPr>
          <p:spPr bwMode="auto">
            <a:xfrm>
              <a:off x="7248163" y="406686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0</a:t>
              </a:r>
            </a:p>
          </p:txBody>
        </p:sp>
        <p:sp>
          <p:nvSpPr>
            <p:cNvPr id="113" name="Text Box 19 1 2 2"/>
            <p:cNvSpPr txBox="1">
              <a:spLocks noChangeArrowheads="1"/>
            </p:cNvSpPr>
            <p:nvPr/>
          </p:nvSpPr>
          <p:spPr bwMode="auto">
            <a:xfrm>
              <a:off x="6055817" y="2131658"/>
              <a:ext cx="5693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100</a:t>
              </a:r>
            </a:p>
          </p:txBody>
        </p:sp>
        <p:sp>
          <p:nvSpPr>
            <p:cNvPr id="114" name="Text Box 19 1 2 3"/>
            <p:cNvSpPr txBox="1">
              <a:spLocks noChangeArrowheads="1"/>
            </p:cNvSpPr>
            <p:nvPr/>
          </p:nvSpPr>
          <p:spPr bwMode="auto">
            <a:xfrm>
              <a:off x="6758650" y="2935926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55</a:t>
              </a:r>
            </a:p>
          </p:txBody>
        </p:sp>
        <p:sp>
          <p:nvSpPr>
            <p:cNvPr id="115" name="Text Box 19 1 2 4"/>
            <p:cNvSpPr txBox="1">
              <a:spLocks noChangeArrowheads="1"/>
            </p:cNvSpPr>
            <p:nvPr/>
          </p:nvSpPr>
          <p:spPr bwMode="auto">
            <a:xfrm>
              <a:off x="5767406" y="3857856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116" name="Text Box 19 1 2 5"/>
            <p:cNvSpPr txBox="1">
              <a:spLocks noChangeArrowheads="1"/>
            </p:cNvSpPr>
            <p:nvPr/>
          </p:nvSpPr>
          <p:spPr bwMode="auto">
            <a:xfrm>
              <a:off x="7680712" y="3870903"/>
              <a:ext cx="441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30</a:t>
              </a:r>
            </a:p>
          </p:txBody>
        </p:sp>
        <p:sp>
          <p:nvSpPr>
            <p:cNvPr id="117" name="Text Box 19 1 2 6"/>
            <p:cNvSpPr txBox="1">
              <a:spLocks noChangeArrowheads="1"/>
            </p:cNvSpPr>
            <p:nvPr/>
          </p:nvSpPr>
          <p:spPr bwMode="auto">
            <a:xfrm>
              <a:off x="7068989" y="4705369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EF:14</a:t>
              </a:r>
            </a:p>
          </p:txBody>
        </p:sp>
      </p:grpSp>
      <p:sp>
        <p:nvSpPr>
          <p:cNvPr id="3" name="橢圓 2"/>
          <p:cNvSpPr/>
          <p:nvPr/>
        </p:nvSpPr>
        <p:spPr>
          <a:xfrm>
            <a:off x="4017602" y="4576612"/>
            <a:ext cx="1649629" cy="17348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59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93F5A96-663B-4308-975A-91D78FD11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2: Prove Optimal Substructure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9" y="2356200"/>
                <a:ext cx="5772472" cy="399156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𝑇</m:t>
                    </m:r>
                    <m:r>
                      <a:rPr lang="en-US" i="1" dirty="0" smtClean="0">
                        <a:latin typeface="+mj-lt"/>
                      </a:rPr>
                      <m:t>’</m:t>
                    </m:r>
                  </m:oMath>
                </a14:m>
                <a:r>
                  <a:rPr lang="en-US" dirty="0">
                    <a:latin typeface="+mj-lt"/>
                  </a:rPr>
                  <a:t> is an optimal solution to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PC(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, {w</a:t>
                </a:r>
                <a:r>
                  <a:rPr lang="en-US" baseline="-25000" dirty="0">
                    <a:solidFill>
                      <a:srgbClr val="0000FF"/>
                    </a:solidFill>
                    <a:latin typeface="Courier"/>
                    <a:cs typeface="Courier"/>
                  </a:rPr>
                  <a:t>1…i-1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, z})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9" y="2356200"/>
                <a:ext cx="5772472" cy="3991564"/>
              </a:xfrm>
              <a:blipFill>
                <a:blip r:embed="rId4"/>
                <a:stretch>
                  <a:fillRect l="-1901" t="-2752" r="-1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內容版面配置區 8">
                <a:extLst>
                  <a:ext uri="{FF2B5EF4-FFF2-40B4-BE49-F238E27FC236}">
                    <a16:creationId xmlns:a16="http://schemas.microsoft.com/office/drawing/2014/main" id="{CEA5E470-727E-46E7-BCCB-B7B7D0399F4B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6096000" y="2356200"/>
                <a:ext cx="5800725" cy="3991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>
                        <a:latin typeface="+mj-lt"/>
                      </a:rPr>
                      <m:t>𝑇</m:t>
                    </m:r>
                  </m:oMath>
                </a14:m>
                <a:r>
                  <a:rPr lang="en-US" altLang="zh-TW" dirty="0">
                    <a:latin typeface="+mj-lt"/>
                  </a:rPr>
                  <a:t> is an optimal solution to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ourier"/>
                    <a:cs typeface="Courier"/>
                  </a:rPr>
                  <a:t>PC(i+1, {w</a:t>
                </a:r>
                <a:r>
                  <a:rPr lang="en-US" altLang="zh-TW" baseline="-25000" dirty="0">
                    <a:solidFill>
                      <a:srgbClr val="0000FF"/>
                    </a:solidFill>
                    <a:latin typeface="Courier"/>
                    <a:cs typeface="Courier"/>
                  </a:rPr>
                  <a:t>1…i-1</a:t>
                </a:r>
                <a:r>
                  <a:rPr lang="en-US" altLang="zh-TW" dirty="0">
                    <a:solidFill>
                      <a:srgbClr val="0000FF"/>
                    </a:solidFill>
                    <a:latin typeface="Courier"/>
                    <a:cs typeface="Courier"/>
                  </a:rPr>
                  <a:t>, x, y})</a:t>
                </a:r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9" name="內容版面配置區 8">
                <a:extLst>
                  <a:ext uri="{FF2B5EF4-FFF2-40B4-BE49-F238E27FC236}">
                    <a16:creationId xmlns:a16="http://schemas.microsoft.com/office/drawing/2014/main" id="{CEA5E470-727E-46E7-BCCB-B7B7D0399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6096000" y="2356200"/>
                <a:ext cx="5800725" cy="3991563"/>
              </a:xfrm>
              <a:blipFill>
                <a:blip r:embed="rId5"/>
                <a:stretch>
                  <a:fillRect t="-3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1331797" y="3648939"/>
            <a:ext cx="2597592" cy="2517915"/>
            <a:chOff x="5356630" y="2089926"/>
            <a:chExt cx="3283935" cy="3183207"/>
          </a:xfrm>
        </p:grpSpPr>
        <p:sp>
          <p:nvSpPr>
            <p:cNvPr id="26" name="Oval 6 1 2 1"/>
            <p:cNvSpPr>
              <a:spLocks noChangeArrowheads="1"/>
            </p:cNvSpPr>
            <p:nvPr/>
          </p:nvSpPr>
          <p:spPr bwMode="auto">
            <a:xfrm>
              <a:off x="6097090" y="208992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27" name="Oval 7 1 1 2 1"/>
            <p:cNvSpPr>
              <a:spLocks noChangeArrowheads="1"/>
            </p:cNvSpPr>
            <p:nvPr/>
          </p:nvSpPr>
          <p:spPr bwMode="auto">
            <a:xfrm>
              <a:off x="7187859" y="4665002"/>
              <a:ext cx="453178" cy="453178"/>
            </a:xfrm>
            <a:prstGeom prst="ellipse">
              <a:avLst/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z</a:t>
              </a:r>
              <a:endParaRPr lang="zh-TW" altLang="en-US" dirty="0"/>
            </a:p>
          </p:txBody>
        </p:sp>
        <p:sp>
          <p:nvSpPr>
            <p:cNvPr id="28" name="Oval 8 1 2 1"/>
            <p:cNvSpPr>
              <a:spLocks noChangeArrowheads="1"/>
            </p:cNvSpPr>
            <p:nvPr/>
          </p:nvSpPr>
          <p:spPr bwMode="auto">
            <a:xfrm>
              <a:off x="5741611" y="381593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9" name="AutoShape 13 1 2 1"/>
            <p:cNvCxnSpPr>
              <a:cxnSpLocks noChangeShapeType="1"/>
              <a:stCxn id="26" idx="3"/>
              <a:endCxn id="39" idx="0"/>
            </p:cNvCxnSpPr>
            <p:nvPr/>
          </p:nvCxnSpPr>
          <p:spPr bwMode="auto">
            <a:xfrm flipH="1">
              <a:off x="5634860" y="2476738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0" name="AutoShape 14 1 2 1"/>
            <p:cNvCxnSpPr>
              <a:cxnSpLocks noChangeShapeType="1"/>
              <a:stCxn id="26" idx="5"/>
              <a:endCxn id="46" idx="0"/>
            </p:cNvCxnSpPr>
            <p:nvPr/>
          </p:nvCxnSpPr>
          <p:spPr bwMode="auto">
            <a:xfrm>
              <a:off x="6483902" y="2476738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1" name="AutoShape 16 1 2 1"/>
            <p:cNvCxnSpPr>
              <a:cxnSpLocks noChangeShapeType="1"/>
              <a:stCxn id="46" idx="5"/>
              <a:endCxn id="40" idx="0"/>
            </p:cNvCxnSpPr>
            <p:nvPr/>
          </p:nvCxnSpPr>
          <p:spPr bwMode="auto">
            <a:xfrm>
              <a:off x="7126355" y="3283814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2" name="AutoShape 17 2 1"/>
            <p:cNvCxnSpPr>
              <a:cxnSpLocks noChangeShapeType="1"/>
              <a:stCxn id="28" idx="3"/>
              <a:endCxn id="41" idx="0"/>
            </p:cNvCxnSpPr>
            <p:nvPr/>
          </p:nvCxnSpPr>
          <p:spPr bwMode="auto">
            <a:xfrm flipH="1">
              <a:off x="5583219" y="4202745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3" name="AutoShape 18 2 1"/>
            <p:cNvCxnSpPr>
              <a:cxnSpLocks noChangeShapeType="1"/>
              <a:stCxn id="28" idx="5"/>
              <a:endCxn id="49" idx="0"/>
            </p:cNvCxnSpPr>
            <p:nvPr/>
          </p:nvCxnSpPr>
          <p:spPr bwMode="auto">
            <a:xfrm>
              <a:off x="6128423" y="4202745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9" name="Oval 9 1 1 2 1"/>
            <p:cNvSpPr>
              <a:spLocks noChangeArrowheads="1"/>
            </p:cNvSpPr>
            <p:nvPr/>
          </p:nvSpPr>
          <p:spPr bwMode="auto">
            <a:xfrm>
              <a:off x="5408271" y="2921304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40" name="Oval 7 1 3 2 1"/>
            <p:cNvSpPr>
              <a:spLocks noChangeArrowheads="1"/>
            </p:cNvSpPr>
            <p:nvPr/>
          </p:nvSpPr>
          <p:spPr bwMode="auto">
            <a:xfrm>
              <a:off x="7665717" y="383431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Oval 9 1 2 2 1"/>
            <p:cNvSpPr>
              <a:spLocks noChangeArrowheads="1"/>
            </p:cNvSpPr>
            <p:nvPr/>
          </p:nvSpPr>
          <p:spPr bwMode="auto">
            <a:xfrm>
              <a:off x="5356630" y="4663446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42" name="Oval 10 2 2 1"/>
            <p:cNvSpPr>
              <a:spLocks noChangeArrowheads="1"/>
            </p:cNvSpPr>
            <p:nvPr/>
          </p:nvSpPr>
          <p:spPr bwMode="auto">
            <a:xfrm>
              <a:off x="8187387" y="4632682"/>
              <a:ext cx="453178" cy="453178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cxnSp>
          <p:nvCxnSpPr>
            <p:cNvPr id="43" name="AutoShape 15 1 3 2 1"/>
            <p:cNvCxnSpPr>
              <a:cxnSpLocks noChangeShapeType="1"/>
              <a:stCxn id="40" idx="3"/>
              <a:endCxn id="27" idx="0"/>
            </p:cNvCxnSpPr>
            <p:nvPr/>
          </p:nvCxnSpPr>
          <p:spPr bwMode="auto">
            <a:xfrm flipH="1">
              <a:off x="7414448" y="4221131"/>
              <a:ext cx="317635" cy="44387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4" name="AutoShape 16 3 2 1"/>
            <p:cNvCxnSpPr>
              <a:cxnSpLocks noChangeShapeType="1"/>
              <a:stCxn id="40" idx="5"/>
              <a:endCxn id="42" idx="0"/>
            </p:cNvCxnSpPr>
            <p:nvPr/>
          </p:nvCxnSpPr>
          <p:spPr bwMode="auto">
            <a:xfrm>
              <a:off x="8052529" y="4221131"/>
              <a:ext cx="361447" cy="4115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6" name="Oval 7 1 4 2 1"/>
            <p:cNvSpPr>
              <a:spLocks noChangeArrowheads="1"/>
            </p:cNvSpPr>
            <p:nvPr/>
          </p:nvSpPr>
          <p:spPr bwMode="auto">
            <a:xfrm>
              <a:off x="6739543" y="2897002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47" name="AutoShape 15 1 4 2 1"/>
            <p:cNvCxnSpPr>
              <a:cxnSpLocks noChangeShapeType="1"/>
              <a:stCxn id="46" idx="3"/>
              <a:endCxn id="28" idx="0"/>
            </p:cNvCxnSpPr>
            <p:nvPr/>
          </p:nvCxnSpPr>
          <p:spPr bwMode="auto">
            <a:xfrm flipH="1">
              <a:off x="5968200" y="3283814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9" name="Oval 10 1 2 1"/>
            <p:cNvSpPr>
              <a:spLocks noChangeArrowheads="1"/>
            </p:cNvSpPr>
            <p:nvPr/>
          </p:nvSpPr>
          <p:spPr bwMode="auto">
            <a:xfrm>
              <a:off x="6148882" y="4656098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55" name="Text Box 19 1 2 6"/>
            <p:cNvSpPr txBox="1">
              <a:spLocks noChangeArrowheads="1"/>
            </p:cNvSpPr>
            <p:nvPr/>
          </p:nvSpPr>
          <p:spPr bwMode="auto">
            <a:xfrm>
              <a:off x="7068989" y="4705369"/>
              <a:ext cx="283982" cy="56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zh-TW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6179693" y="3575687"/>
            <a:ext cx="2452677" cy="2870504"/>
            <a:chOff x="5257683" y="2011523"/>
            <a:chExt cx="3283935" cy="3843373"/>
          </a:xfrm>
        </p:grpSpPr>
        <p:sp>
          <p:nvSpPr>
            <p:cNvPr id="57" name="Oval 6 1 2 2"/>
            <p:cNvSpPr>
              <a:spLocks noChangeArrowheads="1"/>
            </p:cNvSpPr>
            <p:nvPr/>
          </p:nvSpPr>
          <p:spPr bwMode="auto">
            <a:xfrm>
              <a:off x="5998143" y="201152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58" name="Oval 7 1 1 2 2"/>
            <p:cNvSpPr>
              <a:spLocks noChangeArrowheads="1"/>
            </p:cNvSpPr>
            <p:nvPr/>
          </p:nvSpPr>
          <p:spPr bwMode="auto">
            <a:xfrm>
              <a:off x="7088912" y="458659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" name="Oval 8 1 2 2"/>
            <p:cNvSpPr>
              <a:spLocks noChangeArrowheads="1"/>
            </p:cNvSpPr>
            <p:nvPr/>
          </p:nvSpPr>
          <p:spPr bwMode="auto">
            <a:xfrm>
              <a:off x="5642664" y="3737530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60" name="AutoShape 13 1 2 2"/>
            <p:cNvCxnSpPr>
              <a:cxnSpLocks noChangeShapeType="1"/>
              <a:stCxn id="57" idx="3"/>
              <a:endCxn id="72" idx="0"/>
            </p:cNvCxnSpPr>
            <p:nvPr/>
          </p:nvCxnSpPr>
          <p:spPr bwMode="auto">
            <a:xfrm flipH="1">
              <a:off x="5535913" y="2398335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1" name="AutoShape 14 1 2 2"/>
            <p:cNvCxnSpPr>
              <a:cxnSpLocks noChangeShapeType="1"/>
              <a:stCxn id="57" idx="5"/>
              <a:endCxn id="81" idx="0"/>
            </p:cNvCxnSpPr>
            <p:nvPr/>
          </p:nvCxnSpPr>
          <p:spPr bwMode="auto">
            <a:xfrm>
              <a:off x="6384955" y="2398335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" name="AutoShape 15 1 1 2"/>
            <p:cNvCxnSpPr>
              <a:cxnSpLocks noChangeShapeType="1"/>
              <a:stCxn id="58" idx="3"/>
              <a:endCxn id="84" idx="0"/>
            </p:cNvCxnSpPr>
            <p:nvPr/>
          </p:nvCxnSpPr>
          <p:spPr bwMode="auto">
            <a:xfrm flipH="1">
              <a:off x="6880919" y="4973411"/>
              <a:ext cx="274359" cy="42830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3" name="AutoShape 16 1 2 2"/>
            <p:cNvCxnSpPr>
              <a:cxnSpLocks noChangeShapeType="1"/>
              <a:stCxn id="81" idx="5"/>
              <a:endCxn id="75" idx="0"/>
            </p:cNvCxnSpPr>
            <p:nvPr/>
          </p:nvCxnSpPr>
          <p:spPr bwMode="auto">
            <a:xfrm>
              <a:off x="7027408" y="3205411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4" name="AutoShape 17 2 2"/>
            <p:cNvCxnSpPr>
              <a:cxnSpLocks noChangeShapeType="1"/>
              <a:stCxn id="59" idx="3"/>
              <a:endCxn id="76" idx="0"/>
            </p:cNvCxnSpPr>
            <p:nvPr/>
          </p:nvCxnSpPr>
          <p:spPr bwMode="auto">
            <a:xfrm flipH="1">
              <a:off x="5484272" y="4124342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5" name="AutoShape 18 2 2"/>
            <p:cNvCxnSpPr>
              <a:cxnSpLocks noChangeShapeType="1"/>
              <a:stCxn id="59" idx="5"/>
              <a:endCxn id="85" idx="0"/>
            </p:cNvCxnSpPr>
            <p:nvPr/>
          </p:nvCxnSpPr>
          <p:spPr bwMode="auto">
            <a:xfrm>
              <a:off x="6029476" y="4124342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2" name="Oval 9 1 1 2 2"/>
            <p:cNvSpPr>
              <a:spLocks noChangeArrowheads="1"/>
            </p:cNvSpPr>
            <p:nvPr/>
          </p:nvSpPr>
          <p:spPr bwMode="auto">
            <a:xfrm>
              <a:off x="5309324" y="2842901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cxnSp>
          <p:nvCxnSpPr>
            <p:cNvPr id="73" name="AutoShape 16 2 2"/>
            <p:cNvCxnSpPr>
              <a:cxnSpLocks noChangeShapeType="1"/>
              <a:stCxn id="58" idx="5"/>
              <a:endCxn id="86" idx="0"/>
            </p:cNvCxnSpPr>
            <p:nvPr/>
          </p:nvCxnSpPr>
          <p:spPr bwMode="auto">
            <a:xfrm>
              <a:off x="7475724" y="4973411"/>
              <a:ext cx="277541" cy="42830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5" name="Oval 7 1 3 2 2"/>
            <p:cNvSpPr>
              <a:spLocks noChangeArrowheads="1"/>
            </p:cNvSpPr>
            <p:nvPr/>
          </p:nvSpPr>
          <p:spPr bwMode="auto">
            <a:xfrm>
              <a:off x="7566770" y="375591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" name="Oval 9 1 2 2 2"/>
            <p:cNvSpPr>
              <a:spLocks noChangeArrowheads="1"/>
            </p:cNvSpPr>
            <p:nvPr/>
          </p:nvSpPr>
          <p:spPr bwMode="auto">
            <a:xfrm>
              <a:off x="5257683" y="4585043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77" name="Oval 10 2 2 2"/>
            <p:cNvSpPr>
              <a:spLocks noChangeArrowheads="1"/>
            </p:cNvSpPr>
            <p:nvPr/>
          </p:nvSpPr>
          <p:spPr bwMode="auto">
            <a:xfrm>
              <a:off x="8088440" y="4554279"/>
              <a:ext cx="453178" cy="453178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cxnSp>
          <p:nvCxnSpPr>
            <p:cNvPr id="78" name="AutoShape 15 1 3 2 2"/>
            <p:cNvCxnSpPr>
              <a:cxnSpLocks noChangeShapeType="1"/>
              <a:stCxn id="75" idx="3"/>
              <a:endCxn id="58" idx="0"/>
            </p:cNvCxnSpPr>
            <p:nvPr/>
          </p:nvCxnSpPr>
          <p:spPr bwMode="auto">
            <a:xfrm flipH="1">
              <a:off x="7315501" y="4142728"/>
              <a:ext cx="317635" cy="44387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9" name="AutoShape 16 3 2 2"/>
            <p:cNvCxnSpPr>
              <a:cxnSpLocks noChangeShapeType="1"/>
              <a:stCxn id="75" idx="5"/>
              <a:endCxn id="77" idx="0"/>
            </p:cNvCxnSpPr>
            <p:nvPr/>
          </p:nvCxnSpPr>
          <p:spPr bwMode="auto">
            <a:xfrm>
              <a:off x="7953582" y="4142728"/>
              <a:ext cx="361447" cy="4115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1" name="Oval 7 1 4 2 2"/>
            <p:cNvSpPr>
              <a:spLocks noChangeArrowheads="1"/>
            </p:cNvSpPr>
            <p:nvPr/>
          </p:nvSpPr>
          <p:spPr bwMode="auto">
            <a:xfrm>
              <a:off x="6640596" y="281859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82" name="AutoShape 15 1 4 2 2"/>
            <p:cNvCxnSpPr>
              <a:cxnSpLocks noChangeShapeType="1"/>
              <a:stCxn id="81" idx="3"/>
              <a:endCxn id="59" idx="0"/>
            </p:cNvCxnSpPr>
            <p:nvPr/>
          </p:nvCxnSpPr>
          <p:spPr bwMode="auto">
            <a:xfrm flipH="1">
              <a:off x="5869253" y="3205411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4" name="Oval 11 2"/>
            <p:cNvSpPr>
              <a:spLocks noChangeArrowheads="1"/>
            </p:cNvSpPr>
            <p:nvPr/>
          </p:nvSpPr>
          <p:spPr bwMode="auto">
            <a:xfrm>
              <a:off x="6654330" y="5401718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x</a:t>
              </a:r>
            </a:p>
          </p:txBody>
        </p:sp>
        <p:sp>
          <p:nvSpPr>
            <p:cNvPr id="85" name="Oval 10 1 2 2"/>
            <p:cNvSpPr>
              <a:spLocks noChangeArrowheads="1"/>
            </p:cNvSpPr>
            <p:nvPr/>
          </p:nvSpPr>
          <p:spPr bwMode="auto">
            <a:xfrm>
              <a:off x="6049935" y="4577695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86" name="Oval 12 2"/>
            <p:cNvSpPr>
              <a:spLocks noChangeArrowheads="1"/>
            </p:cNvSpPr>
            <p:nvPr/>
          </p:nvSpPr>
          <p:spPr bwMode="auto">
            <a:xfrm>
              <a:off x="7526676" y="5401718"/>
              <a:ext cx="453178" cy="453178"/>
            </a:xfrm>
            <a:prstGeom prst="ellipse">
              <a:avLst/>
            </a:prstGeom>
            <a:solidFill>
              <a:srgbClr val="7030A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y</a:t>
              </a:r>
            </a:p>
          </p:txBody>
        </p:sp>
      </p:grpSp>
      <p:pic>
        <p:nvPicPr>
          <p:cNvPr id="94" name="圖片 9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33" y="3429000"/>
            <a:ext cx="3954069" cy="347472"/>
          </a:xfrm>
          <a:prstGeom prst="rect">
            <a:avLst/>
          </a:prstGeom>
        </p:spPr>
      </p:pic>
      <p:sp>
        <p:nvSpPr>
          <p:cNvPr id="95" name="內容版面配置區 2"/>
          <p:cNvSpPr txBox="1">
            <a:spLocks/>
          </p:cNvSpPr>
          <p:nvPr/>
        </p:nvSpPr>
        <p:spPr>
          <a:xfrm>
            <a:off x="6099768" y="3273932"/>
            <a:ext cx="3922883" cy="2892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C5BADD9-E749-4394-BC56-0CBBBD78C074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1" dirty="0"/>
                  <a:t>Prefix Code</a:t>
                </a:r>
                <a:r>
                  <a:rPr lang="en-US" sz="2000" b="1" dirty="0"/>
                  <a:t>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indicating word frequency</a:t>
                </a:r>
              </a:p>
              <a:p>
                <a:r>
                  <a:rPr lang="en-US" sz="2000" dirty="0"/>
                  <a:t>Output: a binary tree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leaves with minimal cost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C5BADD9-E749-4394-BC56-0CBBBD78C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blipFill>
                <a:blip r:embed="rId10"/>
                <a:stretch>
                  <a:fillRect l="-473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324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2FDECF28-AF93-499A-8D45-07C5AB747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2: Prove Optimal Substructure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1" y="2093976"/>
                <a:ext cx="3901785" cy="4078224"/>
              </a:xfr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88727C59-DA1D-47F0-8892-F769276AB59F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4" name="內容版面配置區 13">
                <a:extLst>
                  <a:ext uri="{FF2B5EF4-FFF2-40B4-BE49-F238E27FC236}">
                    <a16:creationId xmlns:a16="http://schemas.microsoft.com/office/drawing/2014/main" id="{88727C59-DA1D-47F0-8892-F769276AB5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1639580" y="1419757"/>
            <a:ext cx="2869605" cy="2781584"/>
            <a:chOff x="5356630" y="2089926"/>
            <a:chExt cx="3283935" cy="3183207"/>
          </a:xfrm>
        </p:grpSpPr>
        <p:sp>
          <p:nvSpPr>
            <p:cNvPr id="26" name="Oval 6 1 2 1"/>
            <p:cNvSpPr>
              <a:spLocks noChangeArrowheads="1"/>
            </p:cNvSpPr>
            <p:nvPr/>
          </p:nvSpPr>
          <p:spPr bwMode="auto">
            <a:xfrm>
              <a:off x="6097090" y="208992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27" name="Oval 7 1 1 2 1"/>
            <p:cNvSpPr>
              <a:spLocks noChangeArrowheads="1"/>
            </p:cNvSpPr>
            <p:nvPr/>
          </p:nvSpPr>
          <p:spPr bwMode="auto">
            <a:xfrm>
              <a:off x="7187859" y="4665002"/>
              <a:ext cx="453178" cy="453178"/>
            </a:xfrm>
            <a:prstGeom prst="ellipse">
              <a:avLst/>
            </a:prstGeom>
            <a:solidFill>
              <a:srgbClr val="0070C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z</a:t>
              </a:r>
              <a:endParaRPr lang="zh-TW" altLang="en-US" dirty="0"/>
            </a:p>
          </p:txBody>
        </p:sp>
        <p:sp>
          <p:nvSpPr>
            <p:cNvPr id="28" name="Oval 8 1 2 1"/>
            <p:cNvSpPr>
              <a:spLocks noChangeArrowheads="1"/>
            </p:cNvSpPr>
            <p:nvPr/>
          </p:nvSpPr>
          <p:spPr bwMode="auto">
            <a:xfrm>
              <a:off x="5741611" y="381593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9" name="AutoShape 13 1 2 1"/>
            <p:cNvCxnSpPr>
              <a:cxnSpLocks noChangeShapeType="1"/>
              <a:stCxn id="26" idx="3"/>
              <a:endCxn id="39" idx="0"/>
            </p:cNvCxnSpPr>
            <p:nvPr/>
          </p:nvCxnSpPr>
          <p:spPr bwMode="auto">
            <a:xfrm flipH="1">
              <a:off x="5634860" y="2476738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0" name="AutoShape 14 1 2 1"/>
            <p:cNvCxnSpPr>
              <a:cxnSpLocks noChangeShapeType="1"/>
              <a:stCxn id="26" idx="5"/>
              <a:endCxn id="46" idx="0"/>
            </p:cNvCxnSpPr>
            <p:nvPr/>
          </p:nvCxnSpPr>
          <p:spPr bwMode="auto">
            <a:xfrm>
              <a:off x="6483902" y="2476738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1" name="AutoShape 16 1 2 1"/>
            <p:cNvCxnSpPr>
              <a:cxnSpLocks noChangeShapeType="1"/>
              <a:stCxn id="46" idx="5"/>
              <a:endCxn id="40" idx="0"/>
            </p:cNvCxnSpPr>
            <p:nvPr/>
          </p:nvCxnSpPr>
          <p:spPr bwMode="auto">
            <a:xfrm>
              <a:off x="7126355" y="3283814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2" name="AutoShape 17 2 1"/>
            <p:cNvCxnSpPr>
              <a:cxnSpLocks noChangeShapeType="1"/>
              <a:stCxn id="28" idx="3"/>
              <a:endCxn id="41" idx="0"/>
            </p:cNvCxnSpPr>
            <p:nvPr/>
          </p:nvCxnSpPr>
          <p:spPr bwMode="auto">
            <a:xfrm flipH="1">
              <a:off x="5583219" y="4202745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3" name="AutoShape 18 2 1"/>
            <p:cNvCxnSpPr>
              <a:cxnSpLocks noChangeShapeType="1"/>
              <a:stCxn id="28" idx="5"/>
              <a:endCxn id="49" idx="0"/>
            </p:cNvCxnSpPr>
            <p:nvPr/>
          </p:nvCxnSpPr>
          <p:spPr bwMode="auto">
            <a:xfrm>
              <a:off x="6128423" y="4202745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9" name="Oval 9 1 1 2 1"/>
            <p:cNvSpPr>
              <a:spLocks noChangeArrowheads="1"/>
            </p:cNvSpPr>
            <p:nvPr/>
          </p:nvSpPr>
          <p:spPr bwMode="auto">
            <a:xfrm>
              <a:off x="5408271" y="2921304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40" name="Oval 7 1 3 2 1"/>
            <p:cNvSpPr>
              <a:spLocks noChangeArrowheads="1"/>
            </p:cNvSpPr>
            <p:nvPr/>
          </p:nvSpPr>
          <p:spPr bwMode="auto">
            <a:xfrm>
              <a:off x="7665717" y="383431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1" name="Oval 9 1 2 2 1"/>
            <p:cNvSpPr>
              <a:spLocks noChangeArrowheads="1"/>
            </p:cNvSpPr>
            <p:nvPr/>
          </p:nvSpPr>
          <p:spPr bwMode="auto">
            <a:xfrm>
              <a:off x="5356630" y="4663446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42" name="Oval 10 2 2 1"/>
            <p:cNvSpPr>
              <a:spLocks noChangeArrowheads="1"/>
            </p:cNvSpPr>
            <p:nvPr/>
          </p:nvSpPr>
          <p:spPr bwMode="auto">
            <a:xfrm>
              <a:off x="8187387" y="4632682"/>
              <a:ext cx="453178" cy="453178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cxnSp>
          <p:nvCxnSpPr>
            <p:cNvPr id="43" name="AutoShape 15 1 3 2 1"/>
            <p:cNvCxnSpPr>
              <a:cxnSpLocks noChangeShapeType="1"/>
              <a:stCxn id="40" idx="3"/>
              <a:endCxn id="27" idx="0"/>
            </p:cNvCxnSpPr>
            <p:nvPr/>
          </p:nvCxnSpPr>
          <p:spPr bwMode="auto">
            <a:xfrm flipH="1">
              <a:off x="7414448" y="4221131"/>
              <a:ext cx="317635" cy="44387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4" name="AutoShape 16 3 2 1"/>
            <p:cNvCxnSpPr>
              <a:cxnSpLocks noChangeShapeType="1"/>
              <a:stCxn id="40" idx="5"/>
              <a:endCxn id="42" idx="0"/>
            </p:cNvCxnSpPr>
            <p:nvPr/>
          </p:nvCxnSpPr>
          <p:spPr bwMode="auto">
            <a:xfrm>
              <a:off x="8052529" y="4221131"/>
              <a:ext cx="361447" cy="4115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6" name="Oval 7 1 4 2 1"/>
            <p:cNvSpPr>
              <a:spLocks noChangeArrowheads="1"/>
            </p:cNvSpPr>
            <p:nvPr/>
          </p:nvSpPr>
          <p:spPr bwMode="auto">
            <a:xfrm>
              <a:off x="6739543" y="2897002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47" name="AutoShape 15 1 4 2 1"/>
            <p:cNvCxnSpPr>
              <a:cxnSpLocks noChangeShapeType="1"/>
              <a:stCxn id="46" idx="3"/>
              <a:endCxn id="28" idx="0"/>
            </p:cNvCxnSpPr>
            <p:nvPr/>
          </p:nvCxnSpPr>
          <p:spPr bwMode="auto">
            <a:xfrm flipH="1">
              <a:off x="5968200" y="3283814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9" name="Oval 10 1 2 1"/>
            <p:cNvSpPr>
              <a:spLocks noChangeArrowheads="1"/>
            </p:cNvSpPr>
            <p:nvPr/>
          </p:nvSpPr>
          <p:spPr bwMode="auto">
            <a:xfrm>
              <a:off x="6148882" y="4656098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55" name="Text Box 19 1 2 6"/>
            <p:cNvSpPr txBox="1">
              <a:spLocks noChangeArrowheads="1"/>
            </p:cNvSpPr>
            <p:nvPr/>
          </p:nvSpPr>
          <p:spPr bwMode="auto">
            <a:xfrm>
              <a:off x="7068989" y="4705369"/>
              <a:ext cx="283982" cy="56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zh-TW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7197645" y="1419756"/>
            <a:ext cx="2767989" cy="3239531"/>
            <a:chOff x="5257683" y="2011523"/>
            <a:chExt cx="3283935" cy="3843373"/>
          </a:xfrm>
        </p:grpSpPr>
        <p:sp>
          <p:nvSpPr>
            <p:cNvPr id="57" name="Oval 6 1 2 2"/>
            <p:cNvSpPr>
              <a:spLocks noChangeArrowheads="1"/>
            </p:cNvSpPr>
            <p:nvPr/>
          </p:nvSpPr>
          <p:spPr bwMode="auto">
            <a:xfrm>
              <a:off x="5998143" y="201152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58" name="Oval 7 1 1 2 2"/>
            <p:cNvSpPr>
              <a:spLocks noChangeArrowheads="1"/>
            </p:cNvSpPr>
            <p:nvPr/>
          </p:nvSpPr>
          <p:spPr bwMode="auto">
            <a:xfrm>
              <a:off x="7088912" y="458659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" name="Oval 8 1 2 2"/>
            <p:cNvSpPr>
              <a:spLocks noChangeArrowheads="1"/>
            </p:cNvSpPr>
            <p:nvPr/>
          </p:nvSpPr>
          <p:spPr bwMode="auto">
            <a:xfrm>
              <a:off x="5642664" y="3737530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60" name="AutoShape 13 1 2 2"/>
            <p:cNvCxnSpPr>
              <a:cxnSpLocks noChangeShapeType="1"/>
              <a:stCxn id="57" idx="3"/>
              <a:endCxn id="72" idx="0"/>
            </p:cNvCxnSpPr>
            <p:nvPr/>
          </p:nvCxnSpPr>
          <p:spPr bwMode="auto">
            <a:xfrm flipH="1">
              <a:off x="5535913" y="2398335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1" name="AutoShape 14 1 2 2"/>
            <p:cNvCxnSpPr>
              <a:cxnSpLocks noChangeShapeType="1"/>
              <a:stCxn id="57" idx="5"/>
              <a:endCxn id="81" idx="0"/>
            </p:cNvCxnSpPr>
            <p:nvPr/>
          </p:nvCxnSpPr>
          <p:spPr bwMode="auto">
            <a:xfrm>
              <a:off x="6384955" y="2398335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2" name="AutoShape 15 1 1 2"/>
            <p:cNvCxnSpPr>
              <a:cxnSpLocks noChangeShapeType="1"/>
              <a:stCxn id="58" idx="3"/>
              <a:endCxn id="84" idx="0"/>
            </p:cNvCxnSpPr>
            <p:nvPr/>
          </p:nvCxnSpPr>
          <p:spPr bwMode="auto">
            <a:xfrm flipH="1">
              <a:off x="6880919" y="4973411"/>
              <a:ext cx="274359" cy="42830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3" name="AutoShape 16 1 2 2"/>
            <p:cNvCxnSpPr>
              <a:cxnSpLocks noChangeShapeType="1"/>
              <a:stCxn id="81" idx="5"/>
              <a:endCxn id="75" idx="0"/>
            </p:cNvCxnSpPr>
            <p:nvPr/>
          </p:nvCxnSpPr>
          <p:spPr bwMode="auto">
            <a:xfrm>
              <a:off x="7027408" y="3205411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4" name="AutoShape 17 2 2"/>
            <p:cNvCxnSpPr>
              <a:cxnSpLocks noChangeShapeType="1"/>
              <a:stCxn id="59" idx="3"/>
              <a:endCxn id="76" idx="0"/>
            </p:cNvCxnSpPr>
            <p:nvPr/>
          </p:nvCxnSpPr>
          <p:spPr bwMode="auto">
            <a:xfrm flipH="1">
              <a:off x="5484272" y="4124342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5" name="AutoShape 18 2 2"/>
            <p:cNvCxnSpPr>
              <a:cxnSpLocks noChangeShapeType="1"/>
              <a:stCxn id="59" idx="5"/>
              <a:endCxn id="85" idx="0"/>
            </p:cNvCxnSpPr>
            <p:nvPr/>
          </p:nvCxnSpPr>
          <p:spPr bwMode="auto">
            <a:xfrm>
              <a:off x="6029476" y="4124342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2" name="Oval 9 1 1 2 2"/>
            <p:cNvSpPr>
              <a:spLocks noChangeArrowheads="1"/>
            </p:cNvSpPr>
            <p:nvPr/>
          </p:nvSpPr>
          <p:spPr bwMode="auto">
            <a:xfrm>
              <a:off x="5309324" y="2842901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cxnSp>
          <p:nvCxnSpPr>
            <p:cNvPr id="73" name="AutoShape 16 2 2"/>
            <p:cNvCxnSpPr>
              <a:cxnSpLocks noChangeShapeType="1"/>
              <a:stCxn id="58" idx="5"/>
              <a:endCxn id="86" idx="0"/>
            </p:cNvCxnSpPr>
            <p:nvPr/>
          </p:nvCxnSpPr>
          <p:spPr bwMode="auto">
            <a:xfrm>
              <a:off x="7475724" y="4973411"/>
              <a:ext cx="277541" cy="42830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5" name="Oval 7 1 3 2 2"/>
            <p:cNvSpPr>
              <a:spLocks noChangeArrowheads="1"/>
            </p:cNvSpPr>
            <p:nvPr/>
          </p:nvSpPr>
          <p:spPr bwMode="auto">
            <a:xfrm>
              <a:off x="7566770" y="375591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" name="Oval 9 1 2 2 2"/>
            <p:cNvSpPr>
              <a:spLocks noChangeArrowheads="1"/>
            </p:cNvSpPr>
            <p:nvPr/>
          </p:nvSpPr>
          <p:spPr bwMode="auto">
            <a:xfrm>
              <a:off x="5257683" y="4585043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77" name="Oval 10 2 2 2"/>
            <p:cNvSpPr>
              <a:spLocks noChangeArrowheads="1"/>
            </p:cNvSpPr>
            <p:nvPr/>
          </p:nvSpPr>
          <p:spPr bwMode="auto">
            <a:xfrm>
              <a:off x="8088440" y="4554279"/>
              <a:ext cx="453178" cy="453178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cxnSp>
          <p:nvCxnSpPr>
            <p:cNvPr id="78" name="AutoShape 15 1 3 2 2"/>
            <p:cNvCxnSpPr>
              <a:cxnSpLocks noChangeShapeType="1"/>
              <a:stCxn id="75" idx="3"/>
              <a:endCxn id="58" idx="0"/>
            </p:cNvCxnSpPr>
            <p:nvPr/>
          </p:nvCxnSpPr>
          <p:spPr bwMode="auto">
            <a:xfrm flipH="1">
              <a:off x="7315501" y="4142728"/>
              <a:ext cx="317635" cy="44387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9" name="AutoShape 16 3 2 2"/>
            <p:cNvCxnSpPr>
              <a:cxnSpLocks noChangeShapeType="1"/>
              <a:stCxn id="75" idx="5"/>
              <a:endCxn id="77" idx="0"/>
            </p:cNvCxnSpPr>
            <p:nvPr/>
          </p:nvCxnSpPr>
          <p:spPr bwMode="auto">
            <a:xfrm>
              <a:off x="7953582" y="4142728"/>
              <a:ext cx="361447" cy="4115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1" name="Oval 7 1 4 2 2"/>
            <p:cNvSpPr>
              <a:spLocks noChangeArrowheads="1"/>
            </p:cNvSpPr>
            <p:nvPr/>
          </p:nvSpPr>
          <p:spPr bwMode="auto">
            <a:xfrm>
              <a:off x="6640596" y="2818599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82" name="AutoShape 15 1 4 2 2"/>
            <p:cNvCxnSpPr>
              <a:cxnSpLocks noChangeShapeType="1"/>
              <a:stCxn id="81" idx="3"/>
              <a:endCxn id="59" idx="0"/>
            </p:cNvCxnSpPr>
            <p:nvPr/>
          </p:nvCxnSpPr>
          <p:spPr bwMode="auto">
            <a:xfrm flipH="1">
              <a:off x="5869253" y="3205411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4" name="Oval 11 2"/>
            <p:cNvSpPr>
              <a:spLocks noChangeArrowheads="1"/>
            </p:cNvSpPr>
            <p:nvPr/>
          </p:nvSpPr>
          <p:spPr bwMode="auto">
            <a:xfrm>
              <a:off x="6654330" y="5401718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x</a:t>
              </a:r>
            </a:p>
          </p:txBody>
        </p:sp>
        <p:sp>
          <p:nvSpPr>
            <p:cNvPr id="85" name="Oval 10 1 2 2"/>
            <p:cNvSpPr>
              <a:spLocks noChangeArrowheads="1"/>
            </p:cNvSpPr>
            <p:nvPr/>
          </p:nvSpPr>
          <p:spPr bwMode="auto">
            <a:xfrm>
              <a:off x="6049935" y="4577695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altLang="zh-TW" dirty="0"/>
            </a:p>
          </p:txBody>
        </p:sp>
        <p:sp>
          <p:nvSpPr>
            <p:cNvPr id="86" name="Oval 12 2"/>
            <p:cNvSpPr>
              <a:spLocks noChangeArrowheads="1"/>
            </p:cNvSpPr>
            <p:nvPr/>
          </p:nvSpPr>
          <p:spPr bwMode="auto">
            <a:xfrm>
              <a:off x="7526676" y="5401718"/>
              <a:ext cx="453178" cy="453178"/>
            </a:xfrm>
            <a:prstGeom prst="ellipse">
              <a:avLst/>
            </a:prstGeom>
            <a:solidFill>
              <a:srgbClr val="7030A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y</a:t>
              </a:r>
            </a:p>
          </p:txBody>
        </p:sp>
      </p:grpSp>
      <p:sp>
        <p:nvSpPr>
          <p:cNvPr id="95" name="內容版面配置區 2"/>
          <p:cNvSpPr txBox="1">
            <a:spLocks/>
          </p:cNvSpPr>
          <p:nvPr/>
        </p:nvSpPr>
        <p:spPr>
          <a:xfrm>
            <a:off x="6099768" y="2093976"/>
            <a:ext cx="3922883" cy="407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圖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5" y="4916654"/>
            <a:ext cx="8393397" cy="3354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30" y="5349476"/>
            <a:ext cx="10455810" cy="32009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29" y="5760746"/>
            <a:ext cx="3798977" cy="3200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29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0118CA-4433-4613-A36B-532FBFE49D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2: Prove Optimal Substructure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Optimal substructure: T’ is OPT if and only if T is OPT</a:t>
            </a:r>
            <a:endParaRPr lang="en-US" dirty="0"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sp>
        <p:nvSpPr>
          <p:cNvPr id="53" name="AutoShape 40"/>
          <p:cNvSpPr>
            <a:spLocks noChangeArrowheads="1"/>
          </p:cNvSpPr>
          <p:nvPr/>
        </p:nvSpPr>
        <p:spPr bwMode="auto">
          <a:xfrm>
            <a:off x="7300083" y="2152512"/>
            <a:ext cx="1779219" cy="3718889"/>
          </a:xfrm>
          <a:prstGeom prst="triangle">
            <a:avLst>
              <a:gd name="adj" fmla="val 50000"/>
            </a:avLst>
          </a:prstGeom>
          <a:solidFill>
            <a:schemeClr val="bg2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T</a:t>
            </a:r>
            <a:endParaRPr lang="zh-TW" altLang="en-US" dirty="0"/>
          </a:p>
        </p:txBody>
      </p:sp>
      <p:cxnSp>
        <p:nvCxnSpPr>
          <p:cNvPr id="54" name="AutoShape 8"/>
          <p:cNvCxnSpPr>
            <a:cxnSpLocks noChangeShapeType="1"/>
            <a:stCxn id="71" idx="6"/>
            <a:endCxn id="66" idx="0"/>
          </p:cNvCxnSpPr>
          <p:nvPr/>
        </p:nvCxnSpPr>
        <p:spPr bwMode="auto">
          <a:xfrm>
            <a:off x="8475419" y="3961346"/>
            <a:ext cx="1477670" cy="4219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9725783" y="4383327"/>
            <a:ext cx="454611" cy="4546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altLang="zh-TW"/>
          </a:p>
        </p:txBody>
      </p:sp>
      <p:cxnSp>
        <p:nvCxnSpPr>
          <p:cNvPr id="67" name="AutoShape 18"/>
          <p:cNvCxnSpPr>
            <a:cxnSpLocks noChangeShapeType="1"/>
            <a:stCxn id="66" idx="3"/>
            <a:endCxn id="69" idx="0"/>
          </p:cNvCxnSpPr>
          <p:nvPr/>
        </p:nvCxnSpPr>
        <p:spPr bwMode="auto">
          <a:xfrm flipH="1">
            <a:off x="9543514" y="4771361"/>
            <a:ext cx="248845" cy="3993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8" name="AutoShape 19"/>
          <p:cNvCxnSpPr>
            <a:cxnSpLocks noChangeShapeType="1"/>
            <a:stCxn id="66" idx="5"/>
            <a:endCxn id="70" idx="0"/>
          </p:cNvCxnSpPr>
          <p:nvPr/>
        </p:nvCxnSpPr>
        <p:spPr bwMode="auto">
          <a:xfrm>
            <a:off x="10113818" y="4771361"/>
            <a:ext cx="271071" cy="39936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9" name="Oval 20"/>
          <p:cNvSpPr>
            <a:spLocks noChangeArrowheads="1"/>
          </p:cNvSpPr>
          <p:nvPr/>
        </p:nvSpPr>
        <p:spPr bwMode="auto">
          <a:xfrm>
            <a:off x="9316208" y="5170727"/>
            <a:ext cx="454611" cy="454610"/>
          </a:xfrm>
          <a:prstGeom prst="ellipse">
            <a:avLst/>
          </a:prstGeom>
          <a:solidFill>
            <a:srgbClr val="00B0F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t"/>
          <a:lstStyle/>
          <a:p>
            <a:pPr algn="ctr"/>
            <a:endParaRPr lang="en-US" altLang="zh-TW" sz="2800" i="1" baseline="-25000" dirty="0">
              <a:latin typeface="+mj-lt"/>
            </a:endParaRPr>
          </a:p>
        </p:txBody>
      </p:sp>
      <p:sp>
        <p:nvSpPr>
          <p:cNvPr id="70" name="Oval 21"/>
          <p:cNvSpPr>
            <a:spLocks noChangeArrowheads="1"/>
          </p:cNvSpPr>
          <p:nvPr/>
        </p:nvSpPr>
        <p:spPr bwMode="auto">
          <a:xfrm>
            <a:off x="10157583" y="5170727"/>
            <a:ext cx="454611" cy="45461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 i="1" baseline="-25000" dirty="0">
              <a:latin typeface="Times New Roman" pitchFamily="18" charset="0"/>
            </a:endParaRPr>
          </a:p>
        </p:txBody>
      </p:sp>
      <p:sp>
        <p:nvSpPr>
          <p:cNvPr id="71" name="Oval 41"/>
          <p:cNvSpPr>
            <a:spLocks noChangeArrowheads="1"/>
          </p:cNvSpPr>
          <p:nvPr/>
        </p:nvSpPr>
        <p:spPr bwMode="auto">
          <a:xfrm>
            <a:off x="8020808" y="3734040"/>
            <a:ext cx="454611" cy="45461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altLang="zh-TW"/>
          </a:p>
        </p:txBody>
      </p:sp>
      <p:sp>
        <p:nvSpPr>
          <p:cNvPr id="74" name="AutoShape 42"/>
          <p:cNvSpPr>
            <a:spLocks noChangeArrowheads="1"/>
          </p:cNvSpPr>
          <p:nvPr/>
        </p:nvSpPr>
        <p:spPr bwMode="auto">
          <a:xfrm>
            <a:off x="1590046" y="2142204"/>
            <a:ext cx="1779219" cy="3718889"/>
          </a:xfrm>
          <a:prstGeom prst="triangle">
            <a:avLst>
              <a:gd name="adj" fmla="val 50000"/>
            </a:avLst>
          </a:prstGeom>
          <a:solidFill>
            <a:schemeClr val="bg2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T’</a:t>
            </a:r>
            <a:endParaRPr lang="zh-TW" altLang="en-US" dirty="0"/>
          </a:p>
        </p:txBody>
      </p:sp>
      <p:cxnSp>
        <p:nvCxnSpPr>
          <p:cNvPr id="80" name="AutoShape 43"/>
          <p:cNvCxnSpPr>
            <a:cxnSpLocks noChangeShapeType="1"/>
            <a:stCxn id="87" idx="6"/>
            <a:endCxn id="83" idx="0"/>
          </p:cNvCxnSpPr>
          <p:nvPr/>
        </p:nvCxnSpPr>
        <p:spPr bwMode="auto">
          <a:xfrm>
            <a:off x="2765380" y="3951038"/>
            <a:ext cx="1477670" cy="4219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83" name="Oval 44"/>
          <p:cNvSpPr>
            <a:spLocks noChangeArrowheads="1"/>
          </p:cNvSpPr>
          <p:nvPr/>
        </p:nvSpPr>
        <p:spPr bwMode="auto">
          <a:xfrm>
            <a:off x="4015745" y="4373019"/>
            <a:ext cx="454610" cy="454610"/>
          </a:xfrm>
          <a:prstGeom prst="ellipse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TW">
              <a:solidFill>
                <a:srgbClr val="00FF00"/>
              </a:solidFill>
              <a:latin typeface="Times New Roman" pitchFamily="18" charset="0"/>
            </a:endParaRPr>
          </a:p>
        </p:txBody>
      </p:sp>
      <p:sp>
        <p:nvSpPr>
          <p:cNvPr id="87" name="Oval 64"/>
          <p:cNvSpPr>
            <a:spLocks noChangeArrowheads="1"/>
          </p:cNvSpPr>
          <p:nvPr/>
        </p:nvSpPr>
        <p:spPr bwMode="auto">
          <a:xfrm>
            <a:off x="2310770" y="3723732"/>
            <a:ext cx="454610" cy="45461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altLang="zh-TW"/>
          </a:p>
        </p:txBody>
      </p:sp>
      <p:sp>
        <p:nvSpPr>
          <p:cNvPr id="88" name="AutoShape 66"/>
          <p:cNvSpPr>
            <a:spLocks noChangeArrowheads="1"/>
          </p:cNvSpPr>
          <p:nvPr/>
        </p:nvSpPr>
        <p:spPr bwMode="auto">
          <a:xfrm>
            <a:off x="3328478" y="3566014"/>
            <a:ext cx="4228118" cy="372727"/>
          </a:xfrm>
          <a:prstGeom prst="leftRightArrow">
            <a:avLst>
              <a:gd name="adj1" fmla="val 49676"/>
              <a:gd name="adj2" fmla="val 65055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 dirty="0">
              <a:ea typeface="標楷體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23" y="4926075"/>
            <a:ext cx="2014685" cy="284144"/>
          </a:xfrm>
          <a:prstGeom prst="rect">
            <a:avLst/>
          </a:prstGeom>
        </p:spPr>
      </p:pic>
      <p:pic>
        <p:nvPicPr>
          <p:cNvPr id="110" name="圖片 1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24" y="3060850"/>
            <a:ext cx="2014685" cy="28414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292087" y="2984689"/>
            <a:ext cx="2466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ea typeface="標楷體" pitchFamily="65" charset="-120"/>
              </a:rPr>
              <a:t>The difference is</a:t>
            </a:r>
            <a:r>
              <a:rPr lang="zh-TW" altLang="en-US" sz="2000" dirty="0">
                <a:ea typeface="標楷體" pitchFamily="65" charset="-120"/>
              </a:rPr>
              <a:t>            </a:t>
            </a:r>
          </a:p>
        </p:txBody>
      </p:sp>
      <p:pic>
        <p:nvPicPr>
          <p:cNvPr id="13" name="圖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25" y="5702654"/>
            <a:ext cx="821622" cy="2841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582" y="5716148"/>
            <a:ext cx="807928" cy="284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49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3CD5817-E907-47C2-AF94-AB96D19B1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Greedy Algorithm Design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Greedy choice: merge repeatedly until one tree left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Select two trees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+mj-lt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+mj-lt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 with </a:t>
                </a:r>
                <a:r>
                  <a:rPr lang="en-US" altLang="zh-TW" dirty="0">
                    <a:solidFill>
                      <a:srgbClr val="C00000"/>
                    </a:solidFill>
                    <a:latin typeface="+mj-lt"/>
                  </a:rPr>
                  <a:t>minimal frequency roots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rgbClr val="C00000"/>
                        </a:solidFill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+mj-lt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rgbClr val="C00000"/>
                        </a:solidFill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+mj-lt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  <a:latin typeface="+mj-lt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Merge into a single tree by adding root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+mj-lt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 with the frequency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rgbClr val="C00000"/>
                        </a:solidFill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+mj-lt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rgbClr val="C00000"/>
                        </a:solidFill>
                        <a:latin typeface="+mj-lt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rgbClr val="C00000"/>
                        </a:solidFill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+mj-lt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  <a:blipFill>
                <a:blip r:embed="rId3"/>
                <a:stretch>
                  <a:fillRect l="-948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FAC2DEE-D99E-4FC2-B471-DB7FE0D4452A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1" dirty="0"/>
                  <a:t>Prefix Code</a:t>
                </a:r>
                <a:r>
                  <a:rPr lang="en-US" sz="2000" b="1" dirty="0"/>
                  <a:t>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indicating word frequency</a:t>
                </a:r>
              </a:p>
              <a:p>
                <a:r>
                  <a:rPr lang="en-US" sz="2000" dirty="0"/>
                  <a:t>Output: a binary tree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leaves with minimal cost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FAC2DEE-D99E-4FC2-B471-DB7FE0D44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blipFill>
                <a:blip r:embed="rId7"/>
                <a:stretch>
                  <a:fillRect l="-473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4688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629D9B-4EE7-4D3D-B4E4-A45F6A3F1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2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03AE-995C-4D6F-957B-64B4E11B6F08}" type="slidenum">
              <a:rPr lang="zh-TW" altLang="en-US"/>
              <a:pPr/>
              <a:t>47</a:t>
            </a:fld>
            <a:endParaRPr lang="en-US" altLang="zh-TW"/>
          </a:p>
        </p:txBody>
      </p:sp>
      <p:sp>
        <p:nvSpPr>
          <p:cNvPr id="1569807" name="Oval 15"/>
          <p:cNvSpPr>
            <a:spLocks noChangeArrowheads="1"/>
          </p:cNvSpPr>
          <p:nvPr/>
        </p:nvSpPr>
        <p:spPr bwMode="auto">
          <a:xfrm>
            <a:off x="9767888" y="2327275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45</a:t>
            </a:r>
          </a:p>
        </p:txBody>
      </p:sp>
      <p:sp>
        <p:nvSpPr>
          <p:cNvPr id="1569808" name="Oval 16"/>
          <p:cNvSpPr>
            <a:spLocks noChangeArrowheads="1"/>
          </p:cNvSpPr>
          <p:nvPr/>
        </p:nvSpPr>
        <p:spPr bwMode="auto">
          <a:xfrm>
            <a:off x="6937375" y="2327275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16</a:t>
            </a:r>
          </a:p>
        </p:txBody>
      </p:sp>
      <p:sp>
        <p:nvSpPr>
          <p:cNvPr id="1569809" name="Oval 17"/>
          <p:cNvSpPr>
            <a:spLocks noChangeArrowheads="1"/>
          </p:cNvSpPr>
          <p:nvPr/>
        </p:nvSpPr>
        <p:spPr bwMode="auto">
          <a:xfrm>
            <a:off x="7643813" y="23272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1569810" name="AutoShape 18"/>
          <p:cNvCxnSpPr>
            <a:cxnSpLocks noChangeShapeType="1"/>
            <a:stCxn id="1569809" idx="3"/>
            <a:endCxn id="1569812" idx="0"/>
          </p:cNvCxnSpPr>
          <p:nvPr/>
        </p:nvCxnSpPr>
        <p:spPr bwMode="auto">
          <a:xfrm flipH="1">
            <a:off x="7453313" y="2695575"/>
            <a:ext cx="254000" cy="374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9811" name="AutoShape 19"/>
          <p:cNvCxnSpPr>
            <a:cxnSpLocks noChangeShapeType="1"/>
            <a:stCxn id="1569809" idx="5"/>
            <a:endCxn id="1569813" idx="0"/>
          </p:cNvCxnSpPr>
          <p:nvPr/>
        </p:nvCxnSpPr>
        <p:spPr bwMode="auto">
          <a:xfrm>
            <a:off x="8012113" y="2695575"/>
            <a:ext cx="254000" cy="374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9812" name="Oval 20"/>
          <p:cNvSpPr>
            <a:spLocks noChangeArrowheads="1"/>
          </p:cNvSpPr>
          <p:nvPr/>
        </p:nvSpPr>
        <p:spPr bwMode="auto">
          <a:xfrm>
            <a:off x="7237413" y="3070225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5</a:t>
            </a:r>
          </a:p>
        </p:txBody>
      </p:sp>
      <p:sp>
        <p:nvSpPr>
          <p:cNvPr id="1569813" name="Oval 21"/>
          <p:cNvSpPr>
            <a:spLocks noChangeArrowheads="1"/>
          </p:cNvSpPr>
          <p:nvPr/>
        </p:nvSpPr>
        <p:spPr bwMode="auto">
          <a:xfrm>
            <a:off x="8050213" y="3070225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9</a:t>
            </a:r>
          </a:p>
        </p:txBody>
      </p:sp>
      <p:sp>
        <p:nvSpPr>
          <p:cNvPr id="1569814" name="Oval 22"/>
          <p:cNvSpPr>
            <a:spLocks noChangeArrowheads="1"/>
          </p:cNvSpPr>
          <p:nvPr/>
        </p:nvSpPr>
        <p:spPr bwMode="auto">
          <a:xfrm>
            <a:off x="8351838" y="2328863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12</a:t>
            </a:r>
          </a:p>
        </p:txBody>
      </p:sp>
      <p:sp>
        <p:nvSpPr>
          <p:cNvPr id="1569815" name="Oval 23"/>
          <p:cNvSpPr>
            <a:spLocks noChangeArrowheads="1"/>
          </p:cNvSpPr>
          <p:nvPr/>
        </p:nvSpPr>
        <p:spPr bwMode="auto">
          <a:xfrm>
            <a:off x="9059863" y="2328863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13</a:t>
            </a:r>
          </a:p>
        </p:txBody>
      </p:sp>
      <p:sp>
        <p:nvSpPr>
          <p:cNvPr id="1569816" name="Oval 24"/>
          <p:cNvSpPr>
            <a:spLocks noChangeArrowheads="1"/>
          </p:cNvSpPr>
          <p:nvPr/>
        </p:nvSpPr>
        <p:spPr bwMode="auto">
          <a:xfrm>
            <a:off x="5470525" y="2349500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45</a:t>
            </a:r>
          </a:p>
        </p:txBody>
      </p:sp>
      <p:sp>
        <p:nvSpPr>
          <p:cNvPr id="1569817" name="Oval 25"/>
          <p:cNvSpPr>
            <a:spLocks noChangeArrowheads="1"/>
          </p:cNvSpPr>
          <p:nvPr/>
        </p:nvSpPr>
        <p:spPr bwMode="auto">
          <a:xfrm>
            <a:off x="2640013" y="2349500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16</a:t>
            </a:r>
          </a:p>
        </p:txBody>
      </p:sp>
      <p:sp>
        <p:nvSpPr>
          <p:cNvPr id="1569821" name="Oval 29"/>
          <p:cNvSpPr>
            <a:spLocks noChangeArrowheads="1"/>
          </p:cNvSpPr>
          <p:nvPr/>
        </p:nvSpPr>
        <p:spPr bwMode="auto">
          <a:xfrm>
            <a:off x="3205163" y="2349500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5</a:t>
            </a:r>
          </a:p>
        </p:txBody>
      </p:sp>
      <p:sp>
        <p:nvSpPr>
          <p:cNvPr id="1569822" name="Oval 30"/>
          <p:cNvSpPr>
            <a:spLocks noChangeArrowheads="1"/>
          </p:cNvSpPr>
          <p:nvPr/>
        </p:nvSpPr>
        <p:spPr bwMode="auto">
          <a:xfrm>
            <a:off x="3771900" y="2349500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9</a:t>
            </a:r>
          </a:p>
        </p:txBody>
      </p:sp>
      <p:sp>
        <p:nvSpPr>
          <p:cNvPr id="1569823" name="Oval 31"/>
          <p:cNvSpPr>
            <a:spLocks noChangeArrowheads="1"/>
          </p:cNvSpPr>
          <p:nvPr/>
        </p:nvSpPr>
        <p:spPr bwMode="auto">
          <a:xfrm>
            <a:off x="4337050" y="2351088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12</a:t>
            </a:r>
          </a:p>
        </p:txBody>
      </p:sp>
      <p:sp>
        <p:nvSpPr>
          <p:cNvPr id="1569824" name="Oval 32"/>
          <p:cNvSpPr>
            <a:spLocks noChangeArrowheads="1"/>
          </p:cNvSpPr>
          <p:nvPr/>
        </p:nvSpPr>
        <p:spPr bwMode="auto">
          <a:xfrm>
            <a:off x="4903788" y="2351088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13</a:t>
            </a:r>
          </a:p>
        </p:txBody>
      </p:sp>
      <p:sp>
        <p:nvSpPr>
          <p:cNvPr id="1569825" name="AutoShape 33"/>
          <p:cNvSpPr>
            <a:spLocks noChangeArrowheads="1"/>
          </p:cNvSpPr>
          <p:nvPr/>
        </p:nvSpPr>
        <p:spPr bwMode="auto">
          <a:xfrm flipV="1">
            <a:off x="5159376" y="3213101"/>
            <a:ext cx="2449513" cy="2449513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0799 w 21600"/>
              <a:gd name="T5" fmla="*/ 0 h 21600"/>
              <a:gd name="T6" fmla="*/ 2700 w 21600"/>
              <a:gd name="T7" fmla="*/ 10800 h 21600"/>
              <a:gd name="T8" fmla="*/ 10799 w 21600"/>
              <a:gd name="T9" fmla="*/ 5400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351722" y="3070225"/>
            <a:ext cx="515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 set (store in a priority queue)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15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9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9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9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6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6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9807" grpId="0" animBg="1"/>
      <p:bldP spid="1569808" grpId="0" animBg="1"/>
      <p:bldP spid="1569809" grpId="0" animBg="1"/>
      <p:bldP spid="1569812" grpId="0" animBg="1"/>
      <p:bldP spid="1569813" grpId="0" animBg="1"/>
      <p:bldP spid="1569814" grpId="0" animBg="1"/>
      <p:bldP spid="1569815" grpId="0" animBg="1"/>
      <p:bldP spid="15698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854BC7-10AF-4AB3-A015-80CE6C357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2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2EFF1-C2ED-44C0-8032-9AFE11910A9E}" type="slidenum">
              <a:rPr lang="zh-TW" altLang="en-US"/>
              <a:pPr/>
              <a:t>48</a:t>
            </a:fld>
            <a:endParaRPr lang="en-US" altLang="zh-TW"/>
          </a:p>
        </p:txBody>
      </p:sp>
      <p:sp>
        <p:nvSpPr>
          <p:cNvPr id="1568786" name="Oval 18"/>
          <p:cNvSpPr>
            <a:spLocks noChangeArrowheads="1"/>
          </p:cNvSpPr>
          <p:nvPr/>
        </p:nvSpPr>
        <p:spPr bwMode="auto">
          <a:xfrm>
            <a:off x="5867400" y="2303463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45</a:t>
            </a:r>
          </a:p>
        </p:txBody>
      </p:sp>
      <p:sp>
        <p:nvSpPr>
          <p:cNvPr id="1568787" name="Oval 19"/>
          <p:cNvSpPr>
            <a:spLocks noChangeArrowheads="1"/>
          </p:cNvSpPr>
          <p:nvPr/>
        </p:nvSpPr>
        <p:spPr bwMode="auto">
          <a:xfrm>
            <a:off x="2500313" y="2303463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16</a:t>
            </a:r>
          </a:p>
        </p:txBody>
      </p:sp>
      <p:sp>
        <p:nvSpPr>
          <p:cNvPr id="1568788" name="Oval 20"/>
          <p:cNvSpPr>
            <a:spLocks noChangeArrowheads="1"/>
          </p:cNvSpPr>
          <p:nvPr/>
        </p:nvSpPr>
        <p:spPr bwMode="auto">
          <a:xfrm>
            <a:off x="3359150" y="2303463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1568789" name="AutoShape 21"/>
          <p:cNvCxnSpPr>
            <a:cxnSpLocks noChangeShapeType="1"/>
            <a:stCxn id="1568788" idx="3"/>
            <a:endCxn id="1568791" idx="0"/>
          </p:cNvCxnSpPr>
          <p:nvPr/>
        </p:nvCxnSpPr>
        <p:spPr bwMode="auto">
          <a:xfrm flipH="1">
            <a:off x="3078164" y="2671764"/>
            <a:ext cx="344487" cy="3952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8790" name="AutoShape 22"/>
          <p:cNvCxnSpPr>
            <a:cxnSpLocks noChangeShapeType="1"/>
            <a:stCxn id="1568788" idx="5"/>
            <a:endCxn id="1568792" idx="0"/>
          </p:cNvCxnSpPr>
          <p:nvPr/>
        </p:nvCxnSpPr>
        <p:spPr bwMode="auto">
          <a:xfrm>
            <a:off x="3727451" y="2671764"/>
            <a:ext cx="163513" cy="3952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8791" name="Oval 23"/>
          <p:cNvSpPr>
            <a:spLocks noChangeArrowheads="1"/>
          </p:cNvSpPr>
          <p:nvPr/>
        </p:nvSpPr>
        <p:spPr bwMode="auto">
          <a:xfrm>
            <a:off x="2862263" y="3067050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5</a:t>
            </a:r>
          </a:p>
        </p:txBody>
      </p:sp>
      <p:sp>
        <p:nvSpPr>
          <p:cNvPr id="1568792" name="Oval 24"/>
          <p:cNvSpPr>
            <a:spLocks noChangeArrowheads="1"/>
          </p:cNvSpPr>
          <p:nvPr/>
        </p:nvSpPr>
        <p:spPr bwMode="auto">
          <a:xfrm>
            <a:off x="3675063" y="3067050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9</a:t>
            </a:r>
          </a:p>
        </p:txBody>
      </p:sp>
      <p:sp>
        <p:nvSpPr>
          <p:cNvPr id="1568793" name="Oval 25"/>
          <p:cNvSpPr>
            <a:spLocks noChangeArrowheads="1"/>
          </p:cNvSpPr>
          <p:nvPr/>
        </p:nvSpPr>
        <p:spPr bwMode="auto">
          <a:xfrm>
            <a:off x="4872038" y="2303463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25</a:t>
            </a:r>
          </a:p>
        </p:txBody>
      </p:sp>
      <p:cxnSp>
        <p:nvCxnSpPr>
          <p:cNvPr id="1568794" name="AutoShape 26"/>
          <p:cNvCxnSpPr>
            <a:cxnSpLocks noChangeShapeType="1"/>
            <a:stCxn id="1568793" idx="3"/>
            <a:endCxn id="1568796" idx="0"/>
          </p:cNvCxnSpPr>
          <p:nvPr/>
        </p:nvCxnSpPr>
        <p:spPr bwMode="auto">
          <a:xfrm flipH="1">
            <a:off x="4705350" y="2671763"/>
            <a:ext cx="2301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8795" name="AutoShape 27"/>
          <p:cNvCxnSpPr>
            <a:cxnSpLocks noChangeShapeType="1"/>
            <a:stCxn id="1568793" idx="5"/>
            <a:endCxn id="1568797" idx="0"/>
          </p:cNvCxnSpPr>
          <p:nvPr/>
        </p:nvCxnSpPr>
        <p:spPr bwMode="auto">
          <a:xfrm>
            <a:off x="5240338" y="2671763"/>
            <a:ext cx="279400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8796" name="Oval 28"/>
          <p:cNvSpPr>
            <a:spLocks noChangeArrowheads="1"/>
          </p:cNvSpPr>
          <p:nvPr/>
        </p:nvSpPr>
        <p:spPr bwMode="auto">
          <a:xfrm>
            <a:off x="4489450" y="3065463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12</a:t>
            </a:r>
          </a:p>
        </p:txBody>
      </p:sp>
      <p:sp>
        <p:nvSpPr>
          <p:cNvPr id="1568797" name="Oval 29"/>
          <p:cNvSpPr>
            <a:spLocks noChangeArrowheads="1"/>
          </p:cNvSpPr>
          <p:nvPr/>
        </p:nvSpPr>
        <p:spPr bwMode="auto">
          <a:xfrm>
            <a:off x="5303838" y="3065463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13</a:t>
            </a:r>
          </a:p>
        </p:txBody>
      </p:sp>
      <p:sp>
        <p:nvSpPr>
          <p:cNvPr id="1568798" name="Oval 30"/>
          <p:cNvSpPr>
            <a:spLocks noChangeArrowheads="1"/>
          </p:cNvSpPr>
          <p:nvPr/>
        </p:nvSpPr>
        <p:spPr bwMode="auto">
          <a:xfrm>
            <a:off x="9767888" y="2327275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45</a:t>
            </a:r>
          </a:p>
        </p:txBody>
      </p:sp>
      <p:sp>
        <p:nvSpPr>
          <p:cNvPr id="1568799" name="Oval 31"/>
          <p:cNvSpPr>
            <a:spLocks noChangeArrowheads="1"/>
          </p:cNvSpPr>
          <p:nvPr/>
        </p:nvSpPr>
        <p:spPr bwMode="auto">
          <a:xfrm>
            <a:off x="6937375" y="2327275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16</a:t>
            </a:r>
          </a:p>
        </p:txBody>
      </p:sp>
      <p:sp>
        <p:nvSpPr>
          <p:cNvPr id="1568800" name="Oval 32"/>
          <p:cNvSpPr>
            <a:spLocks noChangeArrowheads="1"/>
          </p:cNvSpPr>
          <p:nvPr/>
        </p:nvSpPr>
        <p:spPr bwMode="auto">
          <a:xfrm>
            <a:off x="7643813" y="23272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1568801" name="AutoShape 33"/>
          <p:cNvCxnSpPr>
            <a:cxnSpLocks noChangeShapeType="1"/>
            <a:stCxn id="1568800" idx="3"/>
            <a:endCxn id="1568803" idx="0"/>
          </p:cNvCxnSpPr>
          <p:nvPr/>
        </p:nvCxnSpPr>
        <p:spPr bwMode="auto">
          <a:xfrm flipH="1">
            <a:off x="7453313" y="2695575"/>
            <a:ext cx="254000" cy="374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8802" name="AutoShape 34"/>
          <p:cNvCxnSpPr>
            <a:cxnSpLocks noChangeShapeType="1"/>
            <a:stCxn id="1568800" idx="5"/>
            <a:endCxn id="1568804" idx="0"/>
          </p:cNvCxnSpPr>
          <p:nvPr/>
        </p:nvCxnSpPr>
        <p:spPr bwMode="auto">
          <a:xfrm>
            <a:off x="8012113" y="2695575"/>
            <a:ext cx="254000" cy="374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8803" name="Oval 35"/>
          <p:cNvSpPr>
            <a:spLocks noChangeArrowheads="1"/>
          </p:cNvSpPr>
          <p:nvPr/>
        </p:nvSpPr>
        <p:spPr bwMode="auto">
          <a:xfrm>
            <a:off x="7237413" y="3070225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1568804" name="Oval 36"/>
          <p:cNvSpPr>
            <a:spLocks noChangeArrowheads="1"/>
          </p:cNvSpPr>
          <p:nvPr/>
        </p:nvSpPr>
        <p:spPr bwMode="auto">
          <a:xfrm>
            <a:off x="8050213" y="3070225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9</a:t>
            </a:r>
          </a:p>
        </p:txBody>
      </p:sp>
      <p:sp>
        <p:nvSpPr>
          <p:cNvPr id="1568808" name="Oval 40"/>
          <p:cNvSpPr>
            <a:spLocks noChangeArrowheads="1"/>
          </p:cNvSpPr>
          <p:nvPr/>
        </p:nvSpPr>
        <p:spPr bwMode="auto">
          <a:xfrm>
            <a:off x="8351838" y="2328863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12</a:t>
            </a:r>
          </a:p>
        </p:txBody>
      </p:sp>
      <p:sp>
        <p:nvSpPr>
          <p:cNvPr id="1568809" name="Oval 41"/>
          <p:cNvSpPr>
            <a:spLocks noChangeArrowheads="1"/>
          </p:cNvSpPr>
          <p:nvPr/>
        </p:nvSpPr>
        <p:spPr bwMode="auto">
          <a:xfrm>
            <a:off x="9059863" y="2328863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13</a:t>
            </a:r>
          </a:p>
        </p:txBody>
      </p:sp>
      <p:sp>
        <p:nvSpPr>
          <p:cNvPr id="1568810" name="AutoShape 42"/>
          <p:cNvSpPr>
            <a:spLocks noChangeArrowheads="1"/>
          </p:cNvSpPr>
          <p:nvPr/>
        </p:nvSpPr>
        <p:spPr bwMode="auto">
          <a:xfrm flipH="1" flipV="1">
            <a:off x="5159376" y="3213101"/>
            <a:ext cx="2449513" cy="2449513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0799 w 21600"/>
              <a:gd name="T5" fmla="*/ 0 h 21600"/>
              <a:gd name="T6" fmla="*/ 2700 w 21600"/>
              <a:gd name="T7" fmla="*/ 10800 h 21600"/>
              <a:gd name="T8" fmla="*/ 10799 w 21600"/>
              <a:gd name="T9" fmla="*/ 5400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76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6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6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6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8786" grpId="0" animBg="1"/>
      <p:bldP spid="1568787" grpId="0" animBg="1"/>
      <p:bldP spid="1568788" grpId="0" animBg="1"/>
      <p:bldP spid="1568791" grpId="0" animBg="1"/>
      <p:bldP spid="1568792" grpId="0" animBg="1"/>
      <p:bldP spid="1568793" grpId="0" animBg="1"/>
      <p:bldP spid="1568796" grpId="0" animBg="1"/>
      <p:bldP spid="1568797" grpId="0" animBg="1"/>
      <p:bldP spid="15688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6F51F24-4AEC-4932-8B36-2E4CC09A3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9556-AE1F-4BCD-A22F-3734F499A144}" type="slidenum">
              <a:rPr lang="zh-TW" altLang="en-US"/>
              <a:pPr/>
              <a:t>49</a:t>
            </a:fld>
            <a:endParaRPr lang="en-US" altLang="zh-TW"/>
          </a:p>
        </p:txBody>
      </p:sp>
      <p:sp>
        <p:nvSpPr>
          <p:cNvPr id="1567765" name="Oval 21"/>
          <p:cNvSpPr>
            <a:spLocks noChangeArrowheads="1"/>
          </p:cNvSpPr>
          <p:nvPr/>
        </p:nvSpPr>
        <p:spPr bwMode="auto">
          <a:xfrm>
            <a:off x="9840913" y="2281238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45</a:t>
            </a:r>
          </a:p>
        </p:txBody>
      </p:sp>
      <p:sp>
        <p:nvSpPr>
          <p:cNvPr id="1567766" name="Oval 22"/>
          <p:cNvSpPr>
            <a:spLocks noChangeArrowheads="1"/>
          </p:cNvSpPr>
          <p:nvPr/>
        </p:nvSpPr>
        <p:spPr bwMode="auto">
          <a:xfrm>
            <a:off x="6827838" y="3063875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16</a:t>
            </a:r>
          </a:p>
        </p:txBody>
      </p:sp>
      <p:sp>
        <p:nvSpPr>
          <p:cNvPr id="1567767" name="Oval 23"/>
          <p:cNvSpPr>
            <a:spLocks noChangeArrowheads="1"/>
          </p:cNvSpPr>
          <p:nvPr/>
        </p:nvSpPr>
        <p:spPr bwMode="auto">
          <a:xfrm>
            <a:off x="7261225" y="22764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30</a:t>
            </a:r>
          </a:p>
        </p:txBody>
      </p:sp>
      <p:cxnSp>
        <p:nvCxnSpPr>
          <p:cNvPr id="1567768" name="AutoShape 24"/>
          <p:cNvCxnSpPr>
            <a:cxnSpLocks noChangeShapeType="1"/>
            <a:stCxn id="1567767" idx="3"/>
            <a:endCxn id="1567766" idx="0"/>
          </p:cNvCxnSpPr>
          <p:nvPr/>
        </p:nvCxnSpPr>
        <p:spPr bwMode="auto">
          <a:xfrm flipH="1">
            <a:off x="7043739" y="2644775"/>
            <a:ext cx="280987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7769" name="Oval 25"/>
          <p:cNvSpPr>
            <a:spLocks noChangeArrowheads="1"/>
          </p:cNvSpPr>
          <p:nvPr/>
        </p:nvSpPr>
        <p:spPr bwMode="auto">
          <a:xfrm>
            <a:off x="7667625" y="30638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1567770" name="AutoShape 26"/>
          <p:cNvCxnSpPr>
            <a:cxnSpLocks noChangeShapeType="1"/>
            <a:stCxn id="1567767" idx="5"/>
            <a:endCxn id="1567769" idx="0"/>
          </p:cNvCxnSpPr>
          <p:nvPr/>
        </p:nvCxnSpPr>
        <p:spPr bwMode="auto">
          <a:xfrm>
            <a:off x="7629525" y="2644775"/>
            <a:ext cx="2540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7771" name="AutoShape 27"/>
          <p:cNvCxnSpPr>
            <a:cxnSpLocks noChangeShapeType="1"/>
            <a:stCxn id="1567769" idx="3"/>
            <a:endCxn id="1567773" idx="0"/>
          </p:cNvCxnSpPr>
          <p:nvPr/>
        </p:nvCxnSpPr>
        <p:spPr bwMode="auto">
          <a:xfrm flipH="1">
            <a:off x="7405689" y="3432175"/>
            <a:ext cx="325437" cy="3698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7772" name="AutoShape 28"/>
          <p:cNvCxnSpPr>
            <a:cxnSpLocks noChangeShapeType="1"/>
            <a:stCxn id="1567769" idx="5"/>
            <a:endCxn id="1567774" idx="0"/>
          </p:cNvCxnSpPr>
          <p:nvPr/>
        </p:nvCxnSpPr>
        <p:spPr bwMode="auto">
          <a:xfrm>
            <a:off x="8035925" y="3432175"/>
            <a:ext cx="304800" cy="3698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7773" name="Oval 29"/>
          <p:cNvSpPr>
            <a:spLocks noChangeArrowheads="1"/>
          </p:cNvSpPr>
          <p:nvPr/>
        </p:nvSpPr>
        <p:spPr bwMode="auto">
          <a:xfrm>
            <a:off x="7189788" y="3802063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5</a:t>
            </a:r>
          </a:p>
        </p:txBody>
      </p:sp>
      <p:sp>
        <p:nvSpPr>
          <p:cNvPr id="1567774" name="Oval 30"/>
          <p:cNvSpPr>
            <a:spLocks noChangeArrowheads="1"/>
          </p:cNvSpPr>
          <p:nvPr/>
        </p:nvSpPr>
        <p:spPr bwMode="auto">
          <a:xfrm>
            <a:off x="8124825" y="3802063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9</a:t>
            </a:r>
          </a:p>
        </p:txBody>
      </p:sp>
      <p:sp>
        <p:nvSpPr>
          <p:cNvPr id="1567775" name="Oval 31"/>
          <p:cNvSpPr>
            <a:spLocks noChangeArrowheads="1"/>
          </p:cNvSpPr>
          <p:nvPr/>
        </p:nvSpPr>
        <p:spPr bwMode="auto">
          <a:xfrm>
            <a:off x="8845550" y="22764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25</a:t>
            </a:r>
          </a:p>
        </p:txBody>
      </p:sp>
      <p:cxnSp>
        <p:nvCxnSpPr>
          <p:cNvPr id="1567776" name="AutoShape 32"/>
          <p:cNvCxnSpPr>
            <a:cxnSpLocks noChangeShapeType="1"/>
            <a:stCxn id="1567775" idx="3"/>
            <a:endCxn id="1567778" idx="0"/>
          </p:cNvCxnSpPr>
          <p:nvPr/>
        </p:nvCxnSpPr>
        <p:spPr bwMode="auto">
          <a:xfrm flipH="1">
            <a:off x="8651876" y="2644775"/>
            <a:ext cx="257175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7777" name="AutoShape 33"/>
          <p:cNvCxnSpPr>
            <a:cxnSpLocks noChangeShapeType="1"/>
            <a:stCxn id="1567775" idx="5"/>
            <a:endCxn id="1567779" idx="0"/>
          </p:cNvCxnSpPr>
          <p:nvPr/>
        </p:nvCxnSpPr>
        <p:spPr bwMode="auto">
          <a:xfrm>
            <a:off x="9213850" y="2644775"/>
            <a:ext cx="2794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7778" name="Oval 34"/>
          <p:cNvSpPr>
            <a:spLocks noChangeArrowheads="1"/>
          </p:cNvSpPr>
          <p:nvPr/>
        </p:nvSpPr>
        <p:spPr bwMode="auto">
          <a:xfrm>
            <a:off x="8435975" y="3063875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12</a:t>
            </a:r>
          </a:p>
        </p:txBody>
      </p:sp>
      <p:sp>
        <p:nvSpPr>
          <p:cNvPr id="1567779" name="Oval 35"/>
          <p:cNvSpPr>
            <a:spLocks noChangeArrowheads="1"/>
          </p:cNvSpPr>
          <p:nvPr/>
        </p:nvSpPr>
        <p:spPr bwMode="auto">
          <a:xfrm>
            <a:off x="9277350" y="3063875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13</a:t>
            </a:r>
          </a:p>
        </p:txBody>
      </p:sp>
      <p:sp>
        <p:nvSpPr>
          <p:cNvPr id="1567780" name="Oval 36"/>
          <p:cNvSpPr>
            <a:spLocks noChangeArrowheads="1"/>
          </p:cNvSpPr>
          <p:nvPr/>
        </p:nvSpPr>
        <p:spPr bwMode="auto">
          <a:xfrm>
            <a:off x="5867400" y="2303463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45</a:t>
            </a:r>
          </a:p>
        </p:txBody>
      </p:sp>
      <p:sp>
        <p:nvSpPr>
          <p:cNvPr id="1567781" name="Oval 37"/>
          <p:cNvSpPr>
            <a:spLocks noChangeArrowheads="1"/>
          </p:cNvSpPr>
          <p:nvPr/>
        </p:nvSpPr>
        <p:spPr bwMode="auto">
          <a:xfrm>
            <a:off x="2500313" y="2303463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16</a:t>
            </a:r>
          </a:p>
        </p:txBody>
      </p:sp>
      <p:sp>
        <p:nvSpPr>
          <p:cNvPr id="1567784" name="Oval 40"/>
          <p:cNvSpPr>
            <a:spLocks noChangeArrowheads="1"/>
          </p:cNvSpPr>
          <p:nvPr/>
        </p:nvSpPr>
        <p:spPr bwMode="auto">
          <a:xfrm>
            <a:off x="3359150" y="2303463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1567786" name="AutoShape 42"/>
          <p:cNvCxnSpPr>
            <a:cxnSpLocks noChangeShapeType="1"/>
            <a:stCxn id="1567784" idx="3"/>
            <a:endCxn id="1567788" idx="0"/>
          </p:cNvCxnSpPr>
          <p:nvPr/>
        </p:nvCxnSpPr>
        <p:spPr bwMode="auto">
          <a:xfrm flipH="1">
            <a:off x="3078164" y="2671764"/>
            <a:ext cx="344487" cy="3952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7787" name="AutoShape 43"/>
          <p:cNvCxnSpPr>
            <a:cxnSpLocks noChangeShapeType="1"/>
            <a:stCxn id="1567784" idx="5"/>
            <a:endCxn id="1567789" idx="0"/>
          </p:cNvCxnSpPr>
          <p:nvPr/>
        </p:nvCxnSpPr>
        <p:spPr bwMode="auto">
          <a:xfrm>
            <a:off x="3727451" y="2671764"/>
            <a:ext cx="163513" cy="3952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7788" name="Oval 44"/>
          <p:cNvSpPr>
            <a:spLocks noChangeArrowheads="1"/>
          </p:cNvSpPr>
          <p:nvPr/>
        </p:nvSpPr>
        <p:spPr bwMode="auto">
          <a:xfrm>
            <a:off x="2862263" y="3067050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1567789" name="Oval 45"/>
          <p:cNvSpPr>
            <a:spLocks noChangeArrowheads="1"/>
          </p:cNvSpPr>
          <p:nvPr/>
        </p:nvSpPr>
        <p:spPr bwMode="auto">
          <a:xfrm>
            <a:off x="3675063" y="3067050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9</a:t>
            </a:r>
          </a:p>
        </p:txBody>
      </p:sp>
      <p:sp>
        <p:nvSpPr>
          <p:cNvPr id="1567790" name="Oval 46"/>
          <p:cNvSpPr>
            <a:spLocks noChangeArrowheads="1"/>
          </p:cNvSpPr>
          <p:nvPr/>
        </p:nvSpPr>
        <p:spPr bwMode="auto">
          <a:xfrm>
            <a:off x="4872038" y="2303463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25</a:t>
            </a:r>
          </a:p>
        </p:txBody>
      </p:sp>
      <p:cxnSp>
        <p:nvCxnSpPr>
          <p:cNvPr id="1567791" name="AutoShape 47"/>
          <p:cNvCxnSpPr>
            <a:cxnSpLocks noChangeShapeType="1"/>
            <a:stCxn id="1567790" idx="3"/>
            <a:endCxn id="1567793" idx="0"/>
          </p:cNvCxnSpPr>
          <p:nvPr/>
        </p:nvCxnSpPr>
        <p:spPr bwMode="auto">
          <a:xfrm flipH="1">
            <a:off x="4705350" y="2671763"/>
            <a:ext cx="230188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7792" name="AutoShape 48"/>
          <p:cNvCxnSpPr>
            <a:cxnSpLocks noChangeShapeType="1"/>
            <a:stCxn id="1567790" idx="5"/>
            <a:endCxn id="1567794" idx="0"/>
          </p:cNvCxnSpPr>
          <p:nvPr/>
        </p:nvCxnSpPr>
        <p:spPr bwMode="auto">
          <a:xfrm>
            <a:off x="5240338" y="2671763"/>
            <a:ext cx="279400" cy="3937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7793" name="Oval 49"/>
          <p:cNvSpPr>
            <a:spLocks noChangeArrowheads="1"/>
          </p:cNvSpPr>
          <p:nvPr/>
        </p:nvSpPr>
        <p:spPr bwMode="auto">
          <a:xfrm>
            <a:off x="4489450" y="3065463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12</a:t>
            </a:r>
          </a:p>
        </p:txBody>
      </p:sp>
      <p:sp>
        <p:nvSpPr>
          <p:cNvPr id="1567794" name="Oval 50"/>
          <p:cNvSpPr>
            <a:spLocks noChangeArrowheads="1"/>
          </p:cNvSpPr>
          <p:nvPr/>
        </p:nvSpPr>
        <p:spPr bwMode="auto">
          <a:xfrm>
            <a:off x="5303838" y="3065463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13</a:t>
            </a:r>
          </a:p>
        </p:txBody>
      </p:sp>
      <p:sp>
        <p:nvSpPr>
          <p:cNvPr id="1567795" name="AutoShape 51"/>
          <p:cNvSpPr>
            <a:spLocks noChangeArrowheads="1"/>
          </p:cNvSpPr>
          <p:nvPr/>
        </p:nvSpPr>
        <p:spPr bwMode="auto">
          <a:xfrm flipV="1">
            <a:off x="5303838" y="3932238"/>
            <a:ext cx="1873250" cy="187325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0799 w 21600"/>
              <a:gd name="T5" fmla="*/ 0 h 21600"/>
              <a:gd name="T6" fmla="*/ 2700 w 21600"/>
              <a:gd name="T7" fmla="*/ 10800 h 21600"/>
              <a:gd name="T8" fmla="*/ 10799 w 21600"/>
              <a:gd name="T9" fmla="*/ 5400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45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6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6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7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6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6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765" grpId="0" animBg="1"/>
      <p:bldP spid="1567766" grpId="0" animBg="1"/>
      <p:bldP spid="1567767" grpId="0" animBg="1"/>
      <p:bldP spid="1567769" grpId="0" animBg="1"/>
      <p:bldP spid="1567773" grpId="0" animBg="1"/>
      <p:bldP spid="1567774" grpId="0" animBg="1"/>
      <p:bldP spid="1567775" grpId="0" animBg="1"/>
      <p:bldP spid="1567778" grpId="0" animBg="1"/>
      <p:bldP spid="1567779" grpId="0" animBg="1"/>
      <p:bldP spid="156779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DEEF375-00AC-4ECA-8092-049A40CEA8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What is Greedy Algorithms?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always makes the choice that looks best at the moment</a:t>
            </a:r>
          </a:p>
          <a:p>
            <a:r>
              <a:rPr lang="en-US" dirty="0">
                <a:latin typeface="+mj-lt"/>
              </a:rPr>
              <a:t>makes a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locally optimal</a:t>
            </a:r>
            <a:r>
              <a:rPr lang="en-US" dirty="0">
                <a:latin typeface="+mj-lt"/>
              </a:rPr>
              <a:t> choice in the hope that this choice will lead to a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globally optimal</a:t>
            </a:r>
            <a:r>
              <a:rPr lang="en-US" dirty="0">
                <a:latin typeface="+mj-lt"/>
              </a:rPr>
              <a:t> solution</a:t>
            </a:r>
          </a:p>
          <a:p>
            <a:pPr lvl="1"/>
            <a:r>
              <a:rPr lang="en-US" dirty="0">
                <a:latin typeface="+mj-lt"/>
              </a:rPr>
              <a:t>not always yield optimal solution; may end up at local optimal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6ABD-7B9C-41F6-A76D-F4D3DC3F142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393327" y="5840974"/>
            <a:ext cx="7948442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2000" dirty="0"/>
              <a:t>Greedy: move towards max gradient and hope it is global maximum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501833" y="3950779"/>
            <a:ext cx="8739952" cy="1357470"/>
            <a:chOff x="1230285" y="3732407"/>
            <a:chExt cx="7348450" cy="114134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手繪多邊形 9"/>
            <p:cNvSpPr/>
            <p:nvPr/>
          </p:nvSpPr>
          <p:spPr>
            <a:xfrm>
              <a:off x="1230285" y="3732407"/>
              <a:ext cx="7348450" cy="1113913"/>
            </a:xfrm>
            <a:custGeom>
              <a:avLst/>
              <a:gdLst>
                <a:gd name="connsiteX0" fmla="*/ 0 w 7348451"/>
                <a:gd name="connsiteY0" fmla="*/ 914408 h 1045027"/>
                <a:gd name="connsiteX1" fmla="*/ 789709 w 7348451"/>
                <a:gd name="connsiteY1" fmla="*/ 872844 h 1045027"/>
                <a:gd name="connsiteX2" fmla="*/ 1379912 w 7348451"/>
                <a:gd name="connsiteY2" fmla="*/ 490458 h 1045027"/>
                <a:gd name="connsiteX3" fmla="*/ 1753985 w 7348451"/>
                <a:gd name="connsiteY3" fmla="*/ 872844 h 1045027"/>
                <a:gd name="connsiteX4" fmla="*/ 2851265 w 7348451"/>
                <a:gd name="connsiteY4" fmla="*/ 897782 h 1045027"/>
                <a:gd name="connsiteX5" fmla="*/ 3699163 w 7348451"/>
                <a:gd name="connsiteY5" fmla="*/ 8 h 1045027"/>
                <a:gd name="connsiteX6" fmla="*/ 4397432 w 7348451"/>
                <a:gd name="connsiteY6" fmla="*/ 881157 h 1045027"/>
                <a:gd name="connsiteX7" fmla="*/ 5752407 w 7348451"/>
                <a:gd name="connsiteY7" fmla="*/ 997535 h 1045027"/>
                <a:gd name="connsiteX8" fmla="*/ 6425738 w 7348451"/>
                <a:gd name="connsiteY8" fmla="*/ 332517 h 1045027"/>
                <a:gd name="connsiteX9" fmla="*/ 6957752 w 7348451"/>
                <a:gd name="connsiteY9" fmla="*/ 955971 h 1045027"/>
                <a:gd name="connsiteX10" fmla="*/ 7348451 w 7348451"/>
                <a:gd name="connsiteY10" fmla="*/ 1022473 h 104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48451" h="1045027">
                  <a:moveTo>
                    <a:pt x="0" y="914408"/>
                  </a:moveTo>
                  <a:lnTo>
                    <a:pt x="789709" y="872844"/>
                  </a:lnTo>
                  <a:cubicBezTo>
                    <a:pt x="1019694" y="802186"/>
                    <a:pt x="1219199" y="490458"/>
                    <a:pt x="1379912" y="490458"/>
                  </a:cubicBezTo>
                  <a:cubicBezTo>
                    <a:pt x="1540625" y="490458"/>
                    <a:pt x="1508760" y="804957"/>
                    <a:pt x="1753985" y="872844"/>
                  </a:cubicBezTo>
                  <a:cubicBezTo>
                    <a:pt x="1999211" y="940731"/>
                    <a:pt x="2527069" y="1043255"/>
                    <a:pt x="2851265" y="897782"/>
                  </a:cubicBezTo>
                  <a:cubicBezTo>
                    <a:pt x="3175461" y="752309"/>
                    <a:pt x="3441469" y="2779"/>
                    <a:pt x="3699163" y="8"/>
                  </a:cubicBezTo>
                  <a:cubicBezTo>
                    <a:pt x="3956857" y="-2763"/>
                    <a:pt x="4055225" y="714902"/>
                    <a:pt x="4397432" y="881157"/>
                  </a:cubicBezTo>
                  <a:cubicBezTo>
                    <a:pt x="4739639" y="1047412"/>
                    <a:pt x="5414356" y="1088975"/>
                    <a:pt x="5752407" y="997535"/>
                  </a:cubicBezTo>
                  <a:cubicBezTo>
                    <a:pt x="6090458" y="906095"/>
                    <a:pt x="6224847" y="339444"/>
                    <a:pt x="6425738" y="332517"/>
                  </a:cubicBezTo>
                  <a:cubicBezTo>
                    <a:pt x="6626629" y="325590"/>
                    <a:pt x="6803967" y="840978"/>
                    <a:pt x="6957752" y="955971"/>
                  </a:cubicBezTo>
                  <a:cubicBezTo>
                    <a:pt x="7111537" y="1070964"/>
                    <a:pt x="7229994" y="1046718"/>
                    <a:pt x="7348451" y="1022473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230285" y="4705004"/>
              <a:ext cx="7348450" cy="1687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2438641" y="4062828"/>
            <a:ext cx="174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maximal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022272" y="3474819"/>
            <a:ext cx="199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maximal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305890" y="3883366"/>
            <a:ext cx="174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maximal</a:t>
            </a:r>
          </a:p>
        </p:txBody>
      </p:sp>
      <p:pic>
        <p:nvPicPr>
          <p:cNvPr id="1026" name="Picture 2" descr="「熊大 走路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82" y="4061105"/>
            <a:ext cx="1240852" cy="12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向右箭號 15"/>
          <p:cNvSpPr/>
          <p:nvPr/>
        </p:nvSpPr>
        <p:spPr>
          <a:xfrm rot="19671294">
            <a:off x="2161691" y="4647966"/>
            <a:ext cx="504227" cy="1729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853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3" grpId="0"/>
      <p:bldP spid="14" grpId="0"/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492ECD-944B-4E6E-A92E-CED109E16F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982C2-E322-48DC-9297-77DEBC2B6383}" type="slidenum">
              <a:rPr lang="zh-TW" altLang="en-US"/>
              <a:pPr/>
              <a:t>50</a:t>
            </a:fld>
            <a:endParaRPr lang="en-US" altLang="zh-TW"/>
          </a:p>
        </p:txBody>
      </p:sp>
      <p:sp>
        <p:nvSpPr>
          <p:cNvPr id="1566723" name="Oval 3"/>
          <p:cNvSpPr>
            <a:spLocks noChangeArrowheads="1"/>
          </p:cNvSpPr>
          <p:nvPr/>
        </p:nvSpPr>
        <p:spPr bwMode="auto">
          <a:xfrm>
            <a:off x="3865563" y="22764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55</a:t>
            </a:r>
          </a:p>
        </p:txBody>
      </p:sp>
      <p:sp>
        <p:nvSpPr>
          <p:cNvPr id="1566724" name="Oval 4"/>
          <p:cNvSpPr>
            <a:spLocks noChangeArrowheads="1"/>
          </p:cNvSpPr>
          <p:nvPr/>
        </p:nvSpPr>
        <p:spPr bwMode="auto">
          <a:xfrm>
            <a:off x="5448300" y="2276475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45</a:t>
            </a:r>
          </a:p>
        </p:txBody>
      </p:sp>
      <p:sp>
        <p:nvSpPr>
          <p:cNvPr id="1566725" name="Oval 5"/>
          <p:cNvSpPr>
            <a:spLocks noChangeArrowheads="1"/>
          </p:cNvSpPr>
          <p:nvPr/>
        </p:nvSpPr>
        <p:spPr bwMode="auto">
          <a:xfrm>
            <a:off x="2640013" y="3862388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16</a:t>
            </a:r>
          </a:p>
        </p:txBody>
      </p:sp>
      <p:cxnSp>
        <p:nvCxnSpPr>
          <p:cNvPr id="1566726" name="AutoShape 6"/>
          <p:cNvCxnSpPr>
            <a:cxnSpLocks noChangeShapeType="1"/>
            <a:stCxn id="1566723" idx="3"/>
            <a:endCxn id="1566728" idx="0"/>
          </p:cNvCxnSpPr>
          <p:nvPr/>
        </p:nvCxnSpPr>
        <p:spPr bwMode="auto">
          <a:xfrm flipH="1">
            <a:off x="3289301" y="2644776"/>
            <a:ext cx="639763" cy="4302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6727" name="AutoShape 7"/>
          <p:cNvCxnSpPr>
            <a:cxnSpLocks noChangeShapeType="1"/>
            <a:stCxn id="1566723" idx="5"/>
            <a:endCxn id="1566736" idx="0"/>
          </p:cNvCxnSpPr>
          <p:nvPr/>
        </p:nvCxnSpPr>
        <p:spPr bwMode="auto">
          <a:xfrm>
            <a:off x="4233863" y="2644776"/>
            <a:ext cx="711200" cy="4302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6728" name="Oval 8"/>
          <p:cNvSpPr>
            <a:spLocks noChangeArrowheads="1"/>
          </p:cNvSpPr>
          <p:nvPr/>
        </p:nvSpPr>
        <p:spPr bwMode="auto">
          <a:xfrm>
            <a:off x="3073400" y="3074988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30</a:t>
            </a:r>
          </a:p>
        </p:txBody>
      </p:sp>
      <p:cxnSp>
        <p:nvCxnSpPr>
          <p:cNvPr id="1566729" name="AutoShape 9"/>
          <p:cNvCxnSpPr>
            <a:cxnSpLocks noChangeShapeType="1"/>
            <a:stCxn id="1566728" idx="3"/>
            <a:endCxn id="1566725" idx="0"/>
          </p:cNvCxnSpPr>
          <p:nvPr/>
        </p:nvCxnSpPr>
        <p:spPr bwMode="auto">
          <a:xfrm flipH="1">
            <a:off x="2855914" y="3443288"/>
            <a:ext cx="280987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6730" name="Oval 10"/>
          <p:cNvSpPr>
            <a:spLocks noChangeArrowheads="1"/>
          </p:cNvSpPr>
          <p:nvPr/>
        </p:nvSpPr>
        <p:spPr bwMode="auto">
          <a:xfrm>
            <a:off x="3479800" y="3862388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1566731" name="AutoShape 11"/>
          <p:cNvCxnSpPr>
            <a:cxnSpLocks noChangeShapeType="1"/>
            <a:stCxn id="1566728" idx="5"/>
            <a:endCxn id="1566730" idx="0"/>
          </p:cNvCxnSpPr>
          <p:nvPr/>
        </p:nvCxnSpPr>
        <p:spPr bwMode="auto">
          <a:xfrm>
            <a:off x="3441700" y="3443288"/>
            <a:ext cx="2540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6732" name="AutoShape 12"/>
          <p:cNvCxnSpPr>
            <a:cxnSpLocks noChangeShapeType="1"/>
            <a:stCxn id="1566730" idx="3"/>
            <a:endCxn id="1566734" idx="0"/>
          </p:cNvCxnSpPr>
          <p:nvPr/>
        </p:nvCxnSpPr>
        <p:spPr bwMode="auto">
          <a:xfrm flipH="1">
            <a:off x="3217864" y="4230689"/>
            <a:ext cx="325437" cy="369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6733" name="AutoShape 13"/>
          <p:cNvCxnSpPr>
            <a:cxnSpLocks noChangeShapeType="1"/>
            <a:stCxn id="1566730" idx="5"/>
            <a:endCxn id="1566735" idx="0"/>
          </p:cNvCxnSpPr>
          <p:nvPr/>
        </p:nvCxnSpPr>
        <p:spPr bwMode="auto">
          <a:xfrm>
            <a:off x="3848100" y="4230689"/>
            <a:ext cx="304800" cy="369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6734" name="Oval 14"/>
          <p:cNvSpPr>
            <a:spLocks noChangeArrowheads="1"/>
          </p:cNvSpPr>
          <p:nvPr/>
        </p:nvSpPr>
        <p:spPr bwMode="auto">
          <a:xfrm>
            <a:off x="3001963" y="4600575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5</a:t>
            </a:r>
          </a:p>
        </p:txBody>
      </p:sp>
      <p:sp>
        <p:nvSpPr>
          <p:cNvPr id="1566735" name="Oval 15"/>
          <p:cNvSpPr>
            <a:spLocks noChangeArrowheads="1"/>
          </p:cNvSpPr>
          <p:nvPr/>
        </p:nvSpPr>
        <p:spPr bwMode="auto">
          <a:xfrm>
            <a:off x="3937000" y="4600575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9</a:t>
            </a:r>
          </a:p>
        </p:txBody>
      </p:sp>
      <p:sp>
        <p:nvSpPr>
          <p:cNvPr id="1566736" name="Oval 16"/>
          <p:cNvSpPr>
            <a:spLocks noChangeArrowheads="1"/>
          </p:cNvSpPr>
          <p:nvPr/>
        </p:nvSpPr>
        <p:spPr bwMode="auto">
          <a:xfrm>
            <a:off x="4729163" y="3074988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25</a:t>
            </a:r>
          </a:p>
        </p:txBody>
      </p:sp>
      <p:cxnSp>
        <p:nvCxnSpPr>
          <p:cNvPr id="1566737" name="AutoShape 17"/>
          <p:cNvCxnSpPr>
            <a:cxnSpLocks noChangeShapeType="1"/>
            <a:stCxn id="1566736" idx="3"/>
            <a:endCxn id="1566739" idx="0"/>
          </p:cNvCxnSpPr>
          <p:nvPr/>
        </p:nvCxnSpPr>
        <p:spPr bwMode="auto">
          <a:xfrm flipH="1">
            <a:off x="4535489" y="3443288"/>
            <a:ext cx="257175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6738" name="AutoShape 18"/>
          <p:cNvCxnSpPr>
            <a:cxnSpLocks noChangeShapeType="1"/>
            <a:stCxn id="1566736" idx="5"/>
            <a:endCxn id="1566740" idx="0"/>
          </p:cNvCxnSpPr>
          <p:nvPr/>
        </p:nvCxnSpPr>
        <p:spPr bwMode="auto">
          <a:xfrm>
            <a:off x="5097463" y="3443288"/>
            <a:ext cx="2794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6739" name="Oval 19"/>
          <p:cNvSpPr>
            <a:spLocks noChangeArrowheads="1"/>
          </p:cNvSpPr>
          <p:nvPr/>
        </p:nvSpPr>
        <p:spPr bwMode="auto">
          <a:xfrm>
            <a:off x="4319588" y="3862388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12</a:t>
            </a:r>
          </a:p>
        </p:txBody>
      </p:sp>
      <p:sp>
        <p:nvSpPr>
          <p:cNvPr id="1566740" name="Oval 20"/>
          <p:cNvSpPr>
            <a:spLocks noChangeArrowheads="1"/>
          </p:cNvSpPr>
          <p:nvPr/>
        </p:nvSpPr>
        <p:spPr bwMode="auto">
          <a:xfrm>
            <a:off x="5160963" y="3862388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13</a:t>
            </a:r>
          </a:p>
        </p:txBody>
      </p:sp>
      <p:sp>
        <p:nvSpPr>
          <p:cNvPr id="1566763" name="Oval 43"/>
          <p:cNvSpPr>
            <a:spLocks noChangeArrowheads="1"/>
          </p:cNvSpPr>
          <p:nvPr/>
        </p:nvSpPr>
        <p:spPr bwMode="auto">
          <a:xfrm>
            <a:off x="9840913" y="2281238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45</a:t>
            </a:r>
          </a:p>
        </p:txBody>
      </p:sp>
      <p:sp>
        <p:nvSpPr>
          <p:cNvPr id="1566764" name="Oval 44"/>
          <p:cNvSpPr>
            <a:spLocks noChangeArrowheads="1"/>
          </p:cNvSpPr>
          <p:nvPr/>
        </p:nvSpPr>
        <p:spPr bwMode="auto">
          <a:xfrm>
            <a:off x="6827838" y="3063875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16</a:t>
            </a:r>
          </a:p>
        </p:txBody>
      </p:sp>
      <p:sp>
        <p:nvSpPr>
          <p:cNvPr id="1566767" name="Oval 47"/>
          <p:cNvSpPr>
            <a:spLocks noChangeArrowheads="1"/>
          </p:cNvSpPr>
          <p:nvPr/>
        </p:nvSpPr>
        <p:spPr bwMode="auto">
          <a:xfrm>
            <a:off x="7261225" y="22764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30</a:t>
            </a:r>
          </a:p>
        </p:txBody>
      </p:sp>
      <p:cxnSp>
        <p:nvCxnSpPr>
          <p:cNvPr id="1566768" name="AutoShape 48"/>
          <p:cNvCxnSpPr>
            <a:cxnSpLocks noChangeShapeType="1"/>
            <a:stCxn id="1566767" idx="3"/>
            <a:endCxn id="1566764" idx="0"/>
          </p:cNvCxnSpPr>
          <p:nvPr/>
        </p:nvCxnSpPr>
        <p:spPr bwMode="auto">
          <a:xfrm flipH="1">
            <a:off x="7043739" y="2644775"/>
            <a:ext cx="280987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6769" name="Oval 49"/>
          <p:cNvSpPr>
            <a:spLocks noChangeArrowheads="1"/>
          </p:cNvSpPr>
          <p:nvPr/>
        </p:nvSpPr>
        <p:spPr bwMode="auto">
          <a:xfrm>
            <a:off x="7667625" y="30638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1566770" name="AutoShape 50"/>
          <p:cNvCxnSpPr>
            <a:cxnSpLocks noChangeShapeType="1"/>
            <a:stCxn id="1566767" idx="5"/>
            <a:endCxn id="1566769" idx="0"/>
          </p:cNvCxnSpPr>
          <p:nvPr/>
        </p:nvCxnSpPr>
        <p:spPr bwMode="auto">
          <a:xfrm>
            <a:off x="7629525" y="2644775"/>
            <a:ext cx="2540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6771" name="AutoShape 51"/>
          <p:cNvCxnSpPr>
            <a:cxnSpLocks noChangeShapeType="1"/>
            <a:stCxn id="1566769" idx="3"/>
            <a:endCxn id="1566773" idx="0"/>
          </p:cNvCxnSpPr>
          <p:nvPr/>
        </p:nvCxnSpPr>
        <p:spPr bwMode="auto">
          <a:xfrm flipH="1">
            <a:off x="7405689" y="3432175"/>
            <a:ext cx="325437" cy="3698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6772" name="AutoShape 52"/>
          <p:cNvCxnSpPr>
            <a:cxnSpLocks noChangeShapeType="1"/>
            <a:stCxn id="1566769" idx="5"/>
            <a:endCxn id="1566774" idx="0"/>
          </p:cNvCxnSpPr>
          <p:nvPr/>
        </p:nvCxnSpPr>
        <p:spPr bwMode="auto">
          <a:xfrm>
            <a:off x="8035925" y="3432175"/>
            <a:ext cx="304800" cy="3698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6773" name="Oval 53"/>
          <p:cNvSpPr>
            <a:spLocks noChangeArrowheads="1"/>
          </p:cNvSpPr>
          <p:nvPr/>
        </p:nvSpPr>
        <p:spPr bwMode="auto">
          <a:xfrm>
            <a:off x="7189788" y="3802063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5</a:t>
            </a:r>
          </a:p>
        </p:txBody>
      </p:sp>
      <p:sp>
        <p:nvSpPr>
          <p:cNvPr id="1566774" name="Oval 54"/>
          <p:cNvSpPr>
            <a:spLocks noChangeArrowheads="1"/>
          </p:cNvSpPr>
          <p:nvPr/>
        </p:nvSpPr>
        <p:spPr bwMode="auto">
          <a:xfrm>
            <a:off x="8124825" y="3802063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9</a:t>
            </a:r>
          </a:p>
        </p:txBody>
      </p:sp>
      <p:sp>
        <p:nvSpPr>
          <p:cNvPr id="1566775" name="Oval 55"/>
          <p:cNvSpPr>
            <a:spLocks noChangeArrowheads="1"/>
          </p:cNvSpPr>
          <p:nvPr/>
        </p:nvSpPr>
        <p:spPr bwMode="auto">
          <a:xfrm>
            <a:off x="8845550" y="22764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25</a:t>
            </a:r>
          </a:p>
        </p:txBody>
      </p:sp>
      <p:cxnSp>
        <p:nvCxnSpPr>
          <p:cNvPr id="1566776" name="AutoShape 56"/>
          <p:cNvCxnSpPr>
            <a:cxnSpLocks noChangeShapeType="1"/>
            <a:stCxn id="1566775" idx="3"/>
            <a:endCxn id="1566778" idx="0"/>
          </p:cNvCxnSpPr>
          <p:nvPr/>
        </p:nvCxnSpPr>
        <p:spPr bwMode="auto">
          <a:xfrm flipH="1">
            <a:off x="8651876" y="2644775"/>
            <a:ext cx="257175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6777" name="AutoShape 57"/>
          <p:cNvCxnSpPr>
            <a:cxnSpLocks noChangeShapeType="1"/>
            <a:stCxn id="1566775" idx="5"/>
            <a:endCxn id="1566779" idx="0"/>
          </p:cNvCxnSpPr>
          <p:nvPr/>
        </p:nvCxnSpPr>
        <p:spPr bwMode="auto">
          <a:xfrm>
            <a:off x="9213850" y="2644775"/>
            <a:ext cx="2794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6778" name="Oval 58"/>
          <p:cNvSpPr>
            <a:spLocks noChangeArrowheads="1"/>
          </p:cNvSpPr>
          <p:nvPr/>
        </p:nvSpPr>
        <p:spPr bwMode="auto">
          <a:xfrm>
            <a:off x="8435975" y="3063875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12</a:t>
            </a:r>
          </a:p>
        </p:txBody>
      </p:sp>
      <p:sp>
        <p:nvSpPr>
          <p:cNvPr id="1566779" name="Oval 59"/>
          <p:cNvSpPr>
            <a:spLocks noChangeArrowheads="1"/>
          </p:cNvSpPr>
          <p:nvPr/>
        </p:nvSpPr>
        <p:spPr bwMode="auto">
          <a:xfrm>
            <a:off x="9277350" y="3063875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13</a:t>
            </a:r>
          </a:p>
        </p:txBody>
      </p:sp>
      <p:sp>
        <p:nvSpPr>
          <p:cNvPr id="1566780" name="AutoShape 60"/>
          <p:cNvSpPr>
            <a:spLocks noChangeArrowheads="1"/>
          </p:cNvSpPr>
          <p:nvPr/>
        </p:nvSpPr>
        <p:spPr bwMode="auto">
          <a:xfrm flipH="1" flipV="1">
            <a:off x="5303838" y="3932238"/>
            <a:ext cx="1873250" cy="187325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0799 w 21600"/>
              <a:gd name="T5" fmla="*/ 0 h 21600"/>
              <a:gd name="T6" fmla="*/ 2700 w 21600"/>
              <a:gd name="T7" fmla="*/ 10800 h 21600"/>
              <a:gd name="T8" fmla="*/ 10799 w 21600"/>
              <a:gd name="T9" fmla="*/ 5400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94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66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6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6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6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66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6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6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6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66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6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6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6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66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6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6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6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6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23" grpId="0" animBg="1"/>
      <p:bldP spid="1566724" grpId="0" animBg="1"/>
      <p:bldP spid="1566725" grpId="0" animBg="1"/>
      <p:bldP spid="1566728" grpId="0" animBg="1"/>
      <p:bldP spid="1566730" grpId="0" animBg="1"/>
      <p:bldP spid="1566734" grpId="0" animBg="1"/>
      <p:bldP spid="1566735" grpId="0" animBg="1"/>
      <p:bldP spid="1566736" grpId="0" animBg="1"/>
      <p:bldP spid="1566739" grpId="0" animBg="1"/>
      <p:bldP spid="1566740" grpId="0" animBg="1"/>
      <p:bldP spid="156678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859982-B4DA-42FC-AB4D-2101D6803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4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2F1E8-25AB-4C77-91BF-3CF5C16718DD}" type="slidenum">
              <a:rPr lang="zh-TW" altLang="en-US"/>
              <a:pPr/>
              <a:t>51</a:t>
            </a:fld>
            <a:endParaRPr lang="en-US" altLang="zh-TW"/>
          </a:p>
        </p:txBody>
      </p:sp>
      <p:sp>
        <p:nvSpPr>
          <p:cNvPr id="1565701" name="Oval 5"/>
          <p:cNvSpPr>
            <a:spLocks noChangeArrowheads="1"/>
          </p:cNvSpPr>
          <p:nvPr/>
        </p:nvSpPr>
        <p:spPr bwMode="auto">
          <a:xfrm>
            <a:off x="3865563" y="2276475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55</a:t>
            </a:r>
          </a:p>
        </p:txBody>
      </p:sp>
      <p:sp>
        <p:nvSpPr>
          <p:cNvPr id="1565702" name="Oval 6"/>
          <p:cNvSpPr>
            <a:spLocks noChangeArrowheads="1"/>
          </p:cNvSpPr>
          <p:nvPr/>
        </p:nvSpPr>
        <p:spPr bwMode="auto">
          <a:xfrm>
            <a:off x="5448300" y="2276475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45</a:t>
            </a:r>
          </a:p>
        </p:txBody>
      </p:sp>
      <p:sp>
        <p:nvSpPr>
          <p:cNvPr id="1565703" name="Oval 7"/>
          <p:cNvSpPr>
            <a:spLocks noChangeArrowheads="1"/>
          </p:cNvSpPr>
          <p:nvPr/>
        </p:nvSpPr>
        <p:spPr bwMode="auto">
          <a:xfrm>
            <a:off x="2640013" y="3862388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16</a:t>
            </a:r>
          </a:p>
        </p:txBody>
      </p:sp>
      <p:cxnSp>
        <p:nvCxnSpPr>
          <p:cNvPr id="1565707" name="AutoShape 11"/>
          <p:cNvCxnSpPr>
            <a:cxnSpLocks noChangeShapeType="1"/>
            <a:stCxn id="1565701" idx="3"/>
            <a:endCxn id="1565713" idx="0"/>
          </p:cNvCxnSpPr>
          <p:nvPr/>
        </p:nvCxnSpPr>
        <p:spPr bwMode="auto">
          <a:xfrm flipH="1">
            <a:off x="3289301" y="2644776"/>
            <a:ext cx="639763" cy="4302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08" name="AutoShape 12"/>
          <p:cNvCxnSpPr>
            <a:cxnSpLocks noChangeShapeType="1"/>
            <a:stCxn id="1565701" idx="5"/>
            <a:endCxn id="1565728" idx="0"/>
          </p:cNvCxnSpPr>
          <p:nvPr/>
        </p:nvCxnSpPr>
        <p:spPr bwMode="auto">
          <a:xfrm>
            <a:off x="4233863" y="2644776"/>
            <a:ext cx="711200" cy="4302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5713" name="Oval 17"/>
          <p:cNvSpPr>
            <a:spLocks noChangeArrowheads="1"/>
          </p:cNvSpPr>
          <p:nvPr/>
        </p:nvSpPr>
        <p:spPr bwMode="auto">
          <a:xfrm>
            <a:off x="3073400" y="3074988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30</a:t>
            </a:r>
          </a:p>
        </p:txBody>
      </p:sp>
      <p:cxnSp>
        <p:nvCxnSpPr>
          <p:cNvPr id="1565714" name="AutoShape 18"/>
          <p:cNvCxnSpPr>
            <a:cxnSpLocks noChangeShapeType="1"/>
            <a:stCxn id="1565713" idx="3"/>
            <a:endCxn id="1565703" idx="0"/>
          </p:cNvCxnSpPr>
          <p:nvPr/>
        </p:nvCxnSpPr>
        <p:spPr bwMode="auto">
          <a:xfrm flipH="1">
            <a:off x="2855914" y="3443288"/>
            <a:ext cx="280987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5716" name="Oval 20"/>
          <p:cNvSpPr>
            <a:spLocks noChangeArrowheads="1"/>
          </p:cNvSpPr>
          <p:nvPr/>
        </p:nvSpPr>
        <p:spPr bwMode="auto">
          <a:xfrm>
            <a:off x="3479800" y="3862388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1565717" name="AutoShape 21"/>
          <p:cNvCxnSpPr>
            <a:cxnSpLocks noChangeShapeType="1"/>
            <a:stCxn id="1565713" idx="5"/>
            <a:endCxn id="1565716" idx="0"/>
          </p:cNvCxnSpPr>
          <p:nvPr/>
        </p:nvCxnSpPr>
        <p:spPr bwMode="auto">
          <a:xfrm>
            <a:off x="3441700" y="3443288"/>
            <a:ext cx="2540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23" name="AutoShape 27"/>
          <p:cNvCxnSpPr>
            <a:cxnSpLocks noChangeShapeType="1"/>
            <a:stCxn id="1565716" idx="3"/>
            <a:endCxn id="1565725" idx="0"/>
          </p:cNvCxnSpPr>
          <p:nvPr/>
        </p:nvCxnSpPr>
        <p:spPr bwMode="auto">
          <a:xfrm flipH="1">
            <a:off x="3217864" y="4230689"/>
            <a:ext cx="325437" cy="369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24" name="AutoShape 28"/>
          <p:cNvCxnSpPr>
            <a:cxnSpLocks noChangeShapeType="1"/>
            <a:stCxn id="1565716" idx="5"/>
            <a:endCxn id="1565727" idx="0"/>
          </p:cNvCxnSpPr>
          <p:nvPr/>
        </p:nvCxnSpPr>
        <p:spPr bwMode="auto">
          <a:xfrm>
            <a:off x="3848100" y="4230689"/>
            <a:ext cx="304800" cy="369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5725" name="Oval 29"/>
          <p:cNvSpPr>
            <a:spLocks noChangeArrowheads="1"/>
          </p:cNvSpPr>
          <p:nvPr/>
        </p:nvSpPr>
        <p:spPr bwMode="auto">
          <a:xfrm>
            <a:off x="3001963" y="4600575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1565727" name="Oval 31"/>
          <p:cNvSpPr>
            <a:spLocks noChangeArrowheads="1"/>
          </p:cNvSpPr>
          <p:nvPr/>
        </p:nvSpPr>
        <p:spPr bwMode="auto">
          <a:xfrm>
            <a:off x="3937000" y="4600575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9</a:t>
            </a:r>
          </a:p>
        </p:txBody>
      </p:sp>
      <p:sp>
        <p:nvSpPr>
          <p:cNvPr id="1565728" name="Oval 32"/>
          <p:cNvSpPr>
            <a:spLocks noChangeArrowheads="1"/>
          </p:cNvSpPr>
          <p:nvPr/>
        </p:nvSpPr>
        <p:spPr bwMode="auto">
          <a:xfrm>
            <a:off x="4729163" y="3074988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25</a:t>
            </a:r>
          </a:p>
        </p:txBody>
      </p:sp>
      <p:cxnSp>
        <p:nvCxnSpPr>
          <p:cNvPr id="1565729" name="AutoShape 33"/>
          <p:cNvCxnSpPr>
            <a:cxnSpLocks noChangeShapeType="1"/>
            <a:stCxn id="1565728" idx="3"/>
            <a:endCxn id="1565731" idx="0"/>
          </p:cNvCxnSpPr>
          <p:nvPr/>
        </p:nvCxnSpPr>
        <p:spPr bwMode="auto">
          <a:xfrm flipH="1">
            <a:off x="4535489" y="3443288"/>
            <a:ext cx="257175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30" name="AutoShape 34"/>
          <p:cNvCxnSpPr>
            <a:cxnSpLocks noChangeShapeType="1"/>
            <a:stCxn id="1565728" idx="5"/>
            <a:endCxn id="1565732" idx="0"/>
          </p:cNvCxnSpPr>
          <p:nvPr/>
        </p:nvCxnSpPr>
        <p:spPr bwMode="auto">
          <a:xfrm>
            <a:off x="5097463" y="3443288"/>
            <a:ext cx="2794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5731" name="Oval 35"/>
          <p:cNvSpPr>
            <a:spLocks noChangeArrowheads="1"/>
          </p:cNvSpPr>
          <p:nvPr/>
        </p:nvSpPr>
        <p:spPr bwMode="auto">
          <a:xfrm>
            <a:off x="4319588" y="3862388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12</a:t>
            </a:r>
          </a:p>
        </p:txBody>
      </p:sp>
      <p:sp>
        <p:nvSpPr>
          <p:cNvPr id="1565732" name="Oval 36"/>
          <p:cNvSpPr>
            <a:spLocks noChangeArrowheads="1"/>
          </p:cNvSpPr>
          <p:nvPr/>
        </p:nvSpPr>
        <p:spPr bwMode="auto">
          <a:xfrm>
            <a:off x="5160963" y="3862388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13</a:t>
            </a:r>
          </a:p>
        </p:txBody>
      </p:sp>
      <p:sp>
        <p:nvSpPr>
          <p:cNvPr id="1565734" name="Oval 38"/>
          <p:cNvSpPr>
            <a:spLocks noChangeArrowheads="1"/>
          </p:cNvSpPr>
          <p:nvPr/>
        </p:nvSpPr>
        <p:spPr bwMode="auto">
          <a:xfrm>
            <a:off x="8464550" y="2268538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565735" name="Oval 39"/>
          <p:cNvSpPr>
            <a:spLocks noChangeArrowheads="1"/>
          </p:cNvSpPr>
          <p:nvPr/>
        </p:nvSpPr>
        <p:spPr bwMode="auto">
          <a:xfrm>
            <a:off x="7827963" y="3060700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55</a:t>
            </a:r>
          </a:p>
        </p:txBody>
      </p:sp>
      <p:sp>
        <p:nvSpPr>
          <p:cNvPr id="1565736" name="Oval 40"/>
          <p:cNvSpPr>
            <a:spLocks noChangeArrowheads="1"/>
          </p:cNvSpPr>
          <p:nvPr/>
        </p:nvSpPr>
        <p:spPr bwMode="auto">
          <a:xfrm>
            <a:off x="9051925" y="3060700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45</a:t>
            </a:r>
          </a:p>
        </p:txBody>
      </p:sp>
      <p:sp>
        <p:nvSpPr>
          <p:cNvPr id="1565737" name="Oval 41"/>
          <p:cNvSpPr>
            <a:spLocks noChangeArrowheads="1"/>
          </p:cNvSpPr>
          <p:nvPr/>
        </p:nvSpPr>
        <p:spPr bwMode="auto">
          <a:xfrm>
            <a:off x="6602413" y="4646613"/>
            <a:ext cx="431800" cy="43180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16</a:t>
            </a:r>
          </a:p>
        </p:txBody>
      </p:sp>
      <p:cxnSp>
        <p:nvCxnSpPr>
          <p:cNvPr id="1565738" name="AutoShape 42"/>
          <p:cNvCxnSpPr>
            <a:cxnSpLocks noChangeShapeType="1"/>
            <a:stCxn id="1565734" idx="3"/>
            <a:endCxn id="1565735" idx="0"/>
          </p:cNvCxnSpPr>
          <p:nvPr/>
        </p:nvCxnSpPr>
        <p:spPr bwMode="auto">
          <a:xfrm flipH="1">
            <a:off x="8043864" y="2636838"/>
            <a:ext cx="484187" cy="4238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39" name="AutoShape 43"/>
          <p:cNvCxnSpPr>
            <a:cxnSpLocks noChangeShapeType="1"/>
            <a:stCxn id="1565734" idx="5"/>
            <a:endCxn id="1565736" idx="0"/>
          </p:cNvCxnSpPr>
          <p:nvPr/>
        </p:nvCxnSpPr>
        <p:spPr bwMode="auto">
          <a:xfrm>
            <a:off x="8832851" y="2636838"/>
            <a:ext cx="434975" cy="4238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40" name="AutoShape 44"/>
          <p:cNvCxnSpPr>
            <a:cxnSpLocks noChangeShapeType="1"/>
            <a:stCxn id="1565735" idx="3"/>
            <a:endCxn id="1565742" idx="0"/>
          </p:cNvCxnSpPr>
          <p:nvPr/>
        </p:nvCxnSpPr>
        <p:spPr bwMode="auto">
          <a:xfrm flipH="1">
            <a:off x="7251701" y="3429001"/>
            <a:ext cx="639763" cy="4302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41" name="AutoShape 45"/>
          <p:cNvCxnSpPr>
            <a:cxnSpLocks noChangeShapeType="1"/>
            <a:stCxn id="1565735" idx="5"/>
            <a:endCxn id="1565750" idx="0"/>
          </p:cNvCxnSpPr>
          <p:nvPr/>
        </p:nvCxnSpPr>
        <p:spPr bwMode="auto">
          <a:xfrm>
            <a:off x="8196263" y="3429001"/>
            <a:ext cx="711200" cy="4302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5742" name="Oval 46"/>
          <p:cNvSpPr>
            <a:spLocks noChangeArrowheads="1"/>
          </p:cNvSpPr>
          <p:nvPr/>
        </p:nvSpPr>
        <p:spPr bwMode="auto">
          <a:xfrm>
            <a:off x="7035800" y="3859213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30</a:t>
            </a:r>
          </a:p>
        </p:txBody>
      </p:sp>
      <p:cxnSp>
        <p:nvCxnSpPr>
          <p:cNvPr id="1565743" name="AutoShape 47"/>
          <p:cNvCxnSpPr>
            <a:cxnSpLocks noChangeShapeType="1"/>
            <a:stCxn id="1565742" idx="3"/>
            <a:endCxn id="1565737" idx="0"/>
          </p:cNvCxnSpPr>
          <p:nvPr/>
        </p:nvCxnSpPr>
        <p:spPr bwMode="auto">
          <a:xfrm flipH="1">
            <a:off x="6818314" y="4227513"/>
            <a:ext cx="280987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5744" name="Oval 48"/>
          <p:cNvSpPr>
            <a:spLocks noChangeArrowheads="1"/>
          </p:cNvSpPr>
          <p:nvPr/>
        </p:nvSpPr>
        <p:spPr bwMode="auto">
          <a:xfrm>
            <a:off x="7442200" y="4646613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14</a:t>
            </a:r>
          </a:p>
        </p:txBody>
      </p:sp>
      <p:cxnSp>
        <p:nvCxnSpPr>
          <p:cNvPr id="1565745" name="AutoShape 49"/>
          <p:cNvCxnSpPr>
            <a:cxnSpLocks noChangeShapeType="1"/>
            <a:stCxn id="1565742" idx="5"/>
            <a:endCxn id="1565744" idx="0"/>
          </p:cNvCxnSpPr>
          <p:nvPr/>
        </p:nvCxnSpPr>
        <p:spPr bwMode="auto">
          <a:xfrm>
            <a:off x="7404100" y="4227513"/>
            <a:ext cx="2540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46" name="AutoShape 50"/>
          <p:cNvCxnSpPr>
            <a:cxnSpLocks noChangeShapeType="1"/>
            <a:stCxn id="1565744" idx="3"/>
            <a:endCxn id="1565748" idx="0"/>
          </p:cNvCxnSpPr>
          <p:nvPr/>
        </p:nvCxnSpPr>
        <p:spPr bwMode="auto">
          <a:xfrm flipH="1">
            <a:off x="7180264" y="5014914"/>
            <a:ext cx="325437" cy="369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47" name="AutoShape 51"/>
          <p:cNvCxnSpPr>
            <a:cxnSpLocks noChangeShapeType="1"/>
            <a:stCxn id="1565744" idx="5"/>
            <a:endCxn id="1565749" idx="0"/>
          </p:cNvCxnSpPr>
          <p:nvPr/>
        </p:nvCxnSpPr>
        <p:spPr bwMode="auto">
          <a:xfrm>
            <a:off x="7810500" y="5014914"/>
            <a:ext cx="304800" cy="369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5748" name="Oval 52"/>
          <p:cNvSpPr>
            <a:spLocks noChangeArrowheads="1"/>
          </p:cNvSpPr>
          <p:nvPr/>
        </p:nvSpPr>
        <p:spPr bwMode="auto">
          <a:xfrm>
            <a:off x="6964363" y="5384800"/>
            <a:ext cx="431800" cy="43180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/>
              <a:t>5</a:t>
            </a:r>
          </a:p>
        </p:txBody>
      </p:sp>
      <p:sp>
        <p:nvSpPr>
          <p:cNvPr id="1565749" name="Oval 53"/>
          <p:cNvSpPr>
            <a:spLocks noChangeArrowheads="1"/>
          </p:cNvSpPr>
          <p:nvPr/>
        </p:nvSpPr>
        <p:spPr bwMode="auto">
          <a:xfrm>
            <a:off x="7899400" y="5384800"/>
            <a:ext cx="431800" cy="431800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9</a:t>
            </a:r>
          </a:p>
        </p:txBody>
      </p:sp>
      <p:sp>
        <p:nvSpPr>
          <p:cNvPr id="1565750" name="Oval 54"/>
          <p:cNvSpPr>
            <a:spLocks noChangeArrowheads="1"/>
          </p:cNvSpPr>
          <p:nvPr/>
        </p:nvSpPr>
        <p:spPr bwMode="auto">
          <a:xfrm>
            <a:off x="8691563" y="3859213"/>
            <a:ext cx="431800" cy="43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25</a:t>
            </a:r>
          </a:p>
        </p:txBody>
      </p:sp>
      <p:cxnSp>
        <p:nvCxnSpPr>
          <p:cNvPr id="1565751" name="AutoShape 55"/>
          <p:cNvCxnSpPr>
            <a:cxnSpLocks noChangeShapeType="1"/>
            <a:stCxn id="1565750" idx="3"/>
            <a:endCxn id="1565753" idx="0"/>
          </p:cNvCxnSpPr>
          <p:nvPr/>
        </p:nvCxnSpPr>
        <p:spPr bwMode="auto">
          <a:xfrm flipH="1">
            <a:off x="8497889" y="4227513"/>
            <a:ext cx="257175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565752" name="AutoShape 56"/>
          <p:cNvCxnSpPr>
            <a:cxnSpLocks noChangeShapeType="1"/>
            <a:stCxn id="1565750" idx="5"/>
            <a:endCxn id="1565754" idx="0"/>
          </p:cNvCxnSpPr>
          <p:nvPr/>
        </p:nvCxnSpPr>
        <p:spPr bwMode="auto">
          <a:xfrm>
            <a:off x="9059863" y="4227513"/>
            <a:ext cx="279400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65753" name="Oval 57"/>
          <p:cNvSpPr>
            <a:spLocks noChangeArrowheads="1"/>
          </p:cNvSpPr>
          <p:nvPr/>
        </p:nvSpPr>
        <p:spPr bwMode="auto">
          <a:xfrm>
            <a:off x="8281988" y="4646613"/>
            <a:ext cx="431800" cy="4318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12</a:t>
            </a:r>
          </a:p>
        </p:txBody>
      </p:sp>
      <p:sp>
        <p:nvSpPr>
          <p:cNvPr id="1565754" name="Oval 58"/>
          <p:cNvSpPr>
            <a:spLocks noChangeArrowheads="1"/>
          </p:cNvSpPr>
          <p:nvPr/>
        </p:nvSpPr>
        <p:spPr bwMode="auto">
          <a:xfrm>
            <a:off x="9123363" y="4646613"/>
            <a:ext cx="431800" cy="43180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/>
              <a:t>13</a:t>
            </a:r>
          </a:p>
        </p:txBody>
      </p:sp>
      <p:sp>
        <p:nvSpPr>
          <p:cNvPr id="1565755" name="AutoShape 59"/>
          <p:cNvSpPr>
            <a:spLocks noChangeArrowheads="1"/>
          </p:cNvSpPr>
          <p:nvPr/>
        </p:nvSpPr>
        <p:spPr bwMode="auto">
          <a:xfrm flipV="1">
            <a:off x="5303838" y="3932238"/>
            <a:ext cx="1873250" cy="1873250"/>
          </a:xfrm>
          <a:custGeom>
            <a:avLst/>
            <a:gdLst>
              <a:gd name="G0" fmla="+- -4943883 0 0"/>
              <a:gd name="G1" fmla="+- -11796480 0 0"/>
              <a:gd name="G2" fmla="+- -4943883 0 -11796480"/>
              <a:gd name="G3" fmla="+- 10800 0 0"/>
              <a:gd name="G4" fmla="+- 0 0 -4943883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6260 0 0"/>
              <a:gd name="G9" fmla="+- 0 0 -11796480"/>
              <a:gd name="G10" fmla="+- 6260 0 2700"/>
              <a:gd name="G11" fmla="cos G10 -4943883"/>
              <a:gd name="G12" fmla="sin G10 -4943883"/>
              <a:gd name="G13" fmla="cos 13500 -4943883"/>
              <a:gd name="G14" fmla="sin 13500 -4943883"/>
              <a:gd name="G15" fmla="+- G11 10800 0"/>
              <a:gd name="G16" fmla="+- G12 10800 0"/>
              <a:gd name="G17" fmla="+- G13 10800 0"/>
              <a:gd name="G18" fmla="+- G14 10800 0"/>
              <a:gd name="G19" fmla="*/ 6260 1 2"/>
              <a:gd name="G20" fmla="+- G19 5400 0"/>
              <a:gd name="G21" fmla="cos G20 -4943883"/>
              <a:gd name="G22" fmla="sin G20 -4943883"/>
              <a:gd name="G23" fmla="+- G21 10800 0"/>
              <a:gd name="G24" fmla="+- G12 G23 G22"/>
              <a:gd name="G25" fmla="+- G22 G23 G11"/>
              <a:gd name="G26" fmla="cos 10800 -4943883"/>
              <a:gd name="G27" fmla="sin 10800 -4943883"/>
              <a:gd name="G28" fmla="cos 6260 -4943883"/>
              <a:gd name="G29" fmla="sin 6260 -4943883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-4943883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6260 G39"/>
              <a:gd name="G43" fmla="sin 626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4192 w 21600"/>
              <a:gd name="T5" fmla="*/ 2256 h 21600"/>
              <a:gd name="T6" fmla="*/ 2270 w 21600"/>
              <a:gd name="T7" fmla="*/ 10800 h 21600"/>
              <a:gd name="T8" fmla="*/ 6970 w 21600"/>
              <a:gd name="T9" fmla="*/ 5848 h 21600"/>
              <a:gd name="T10" fmla="*/ 14194 w 21600"/>
              <a:gd name="T11" fmla="*/ -2267 h 21600"/>
              <a:gd name="T12" fmla="*/ 17754 w 21600"/>
              <a:gd name="T13" fmla="*/ 3793 h 21600"/>
              <a:gd name="T14" fmla="*/ 11695 w 21600"/>
              <a:gd name="T15" fmla="*/ 735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2373" y="4741"/>
                </a:moveTo>
                <a:cubicBezTo>
                  <a:pt x="11859" y="4607"/>
                  <a:pt x="11331" y="4540"/>
                  <a:pt x="10800" y="4540"/>
                </a:cubicBezTo>
                <a:cubicBezTo>
                  <a:pt x="7342" y="4540"/>
                  <a:pt x="4540" y="7342"/>
                  <a:pt x="454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1716" y="0"/>
                  <a:pt x="12628" y="116"/>
                  <a:pt x="13515" y="346"/>
                </a:cubicBezTo>
                <a:lnTo>
                  <a:pt x="14194" y="-2267"/>
                </a:lnTo>
                <a:lnTo>
                  <a:pt x="17754" y="3793"/>
                </a:lnTo>
                <a:lnTo>
                  <a:pt x="11695" y="7354"/>
                </a:lnTo>
                <a:lnTo>
                  <a:pt x="12373" y="4741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97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6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6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65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6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6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6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6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65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6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6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65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734" grpId="0" animBg="1"/>
      <p:bldP spid="1565735" grpId="0" animBg="1"/>
      <p:bldP spid="1565736" grpId="0" animBg="1"/>
      <p:bldP spid="1565737" grpId="0" animBg="1"/>
      <p:bldP spid="1565742" grpId="0" animBg="1"/>
      <p:bldP spid="1565744" grpId="0" animBg="1"/>
      <p:bldP spid="1565748" grpId="0" animBg="1"/>
      <p:bldP spid="1565749" grpId="0" animBg="1"/>
      <p:bldP spid="1565750" grpId="0" animBg="1"/>
      <p:bldP spid="1565753" grpId="0" animBg="1"/>
      <p:bldP spid="1565754" grpId="0" animBg="1"/>
      <p:bldP spid="156575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66B31DB-BD9F-4A31-AE23-ECC7B01E1C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3: Prove Greedy-Choice Property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Greedy choice: merge two nodes with min weights repeatedly</a:t>
                </a:r>
              </a:p>
              <a:p>
                <a:r>
                  <a:rPr lang="en-US" dirty="0">
                    <a:latin typeface="+mj-lt"/>
                  </a:rPr>
                  <a:t>Proof via contradiction</a:t>
                </a:r>
              </a:p>
              <a:p>
                <a:pPr lvl="1"/>
                <a:r>
                  <a:rPr lang="en-US" altLang="zh-TW" dirty="0">
                    <a:latin typeface="+mj-lt"/>
                  </a:rPr>
                  <a:t>Assume that there is no OPT including this greedy choice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𝑥</m:t>
                    </m:r>
                  </m:oMath>
                </a14:m>
                <a:r>
                  <a:rPr lang="en-US" altLang="zh-TW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𝑦</m:t>
                    </m:r>
                  </m:oMath>
                </a14:m>
                <a:r>
                  <a:rPr lang="en-US" altLang="zh-TW" dirty="0">
                    <a:latin typeface="+mj-lt"/>
                  </a:rPr>
                  <a:t> are two symbols with lowest frequencies</a:t>
                </a:r>
                <a:endParaRPr lang="en-US" dirty="0">
                  <a:latin typeface="+mj-lt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𝑎</m:t>
                    </m:r>
                  </m:oMath>
                </a14:m>
                <a:r>
                  <a:rPr lang="en-US" altLang="zh-TW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𝑏</m:t>
                    </m:r>
                  </m:oMath>
                </a14:m>
                <a:r>
                  <a:rPr lang="en-US" altLang="zh-TW" dirty="0">
                    <a:latin typeface="+mj-lt"/>
                  </a:rPr>
                  <a:t> are siblings with largest depths</a:t>
                </a:r>
              </a:p>
              <a:p>
                <a:pPr lvl="2"/>
                <a:r>
                  <a:rPr lang="en-US" altLang="zh-TW" dirty="0">
                    <a:latin typeface="+mj-lt"/>
                  </a:rPr>
                  <a:t>WLOG,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+mj-lt"/>
                          </a:rPr>
                          <m:t>𝑎</m:t>
                        </m:r>
                      </m:e>
                    </m:d>
                    <m:r>
                      <a:rPr lang="en-US" altLang="zh-TW" i="1" smtClean="0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TW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+mj-lt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TW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+mj-lt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TW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+mj-lt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dirty="0">
                  <a:latin typeface="+mj-lt"/>
                </a:endParaRPr>
              </a:p>
              <a:p>
                <a:pPr marL="548640" lvl="2" indent="0">
                  <a:buNone/>
                </a:pPr>
                <a:r>
                  <a:rPr lang="en-US" altLang="zh-TW" dirty="0">
                    <a:latin typeface="+mj-lt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+mj-lt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TW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+mj-lt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i="1" dirty="0">
                    <a:latin typeface="+mj-lt"/>
                  </a:rPr>
                  <a:t> </a:t>
                </a:r>
                <a:r>
                  <a:rPr lang="en-US" altLang="zh-TW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+mj-lt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TW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altLang="zh-TW" i="1">
                            <a:latin typeface="+mj-lt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+mj-lt"/>
                          </a:rPr>
                          <m:t>𝑏</m:t>
                        </m:r>
                      </m:e>
                    </m:d>
                  </m:oMath>
                </a14:m>
                <a:endParaRPr lang="en-US" altLang="zh-TW" dirty="0">
                  <a:latin typeface="+mj-lt"/>
                </a:endParaRPr>
              </a:p>
              <a:p>
                <a:pPr lvl="1"/>
                <a:r>
                  <a:rPr lang="en-US" altLang="zh-TW" dirty="0">
                    <a:latin typeface="+mj-lt"/>
                  </a:rPr>
                  <a:t>Exchanging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𝑎</m:t>
                    </m:r>
                  </m:oMath>
                </a14:m>
                <a:r>
                  <a:rPr lang="en-US" altLang="zh-TW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𝑥</m:t>
                    </m:r>
                  </m:oMath>
                </a14:m>
                <a:r>
                  <a:rPr lang="en-US" altLang="zh-TW" dirty="0">
                    <a:latin typeface="+mj-lt"/>
                  </a:rPr>
                  <a:t> and then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𝑏</m:t>
                    </m:r>
                  </m:oMath>
                </a14:m>
                <a:r>
                  <a:rPr lang="en-US" altLang="zh-TW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𝑦</m:t>
                    </m:r>
                  </m:oMath>
                </a14:m>
                <a:r>
                  <a:rPr lang="en-US" altLang="zh-TW" dirty="0">
                    <a:latin typeface="+mj-lt"/>
                  </a:rPr>
                  <a:t> can make the tree equally or better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  <a:blipFill>
                <a:blip r:embed="rId3"/>
                <a:stretch>
                  <a:fillRect l="-948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9450967" y="2875738"/>
            <a:ext cx="1796862" cy="2070685"/>
            <a:chOff x="5356630" y="2089926"/>
            <a:chExt cx="2762265" cy="3183207"/>
          </a:xfrm>
        </p:grpSpPr>
        <p:sp>
          <p:nvSpPr>
            <p:cNvPr id="11" name="Oval 6 1 2 1"/>
            <p:cNvSpPr>
              <a:spLocks noChangeArrowheads="1"/>
            </p:cNvSpPr>
            <p:nvPr/>
          </p:nvSpPr>
          <p:spPr bwMode="auto">
            <a:xfrm>
              <a:off x="6097090" y="208992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13" name="Oval 8 1 2 1"/>
            <p:cNvSpPr>
              <a:spLocks noChangeArrowheads="1"/>
            </p:cNvSpPr>
            <p:nvPr/>
          </p:nvSpPr>
          <p:spPr bwMode="auto">
            <a:xfrm>
              <a:off x="5741611" y="381593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4" name="AutoShape 13 1 2 1"/>
            <p:cNvCxnSpPr>
              <a:cxnSpLocks noChangeShapeType="1"/>
              <a:stCxn id="11" idx="3"/>
              <a:endCxn id="19" idx="0"/>
            </p:cNvCxnSpPr>
            <p:nvPr/>
          </p:nvCxnSpPr>
          <p:spPr bwMode="auto">
            <a:xfrm flipH="1">
              <a:off x="5634860" y="2476738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5" name="AutoShape 14 1 2 1"/>
            <p:cNvCxnSpPr>
              <a:cxnSpLocks noChangeShapeType="1"/>
              <a:stCxn id="11" idx="5"/>
              <a:endCxn id="25" idx="0"/>
            </p:cNvCxnSpPr>
            <p:nvPr/>
          </p:nvCxnSpPr>
          <p:spPr bwMode="auto">
            <a:xfrm>
              <a:off x="6483902" y="2476738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" name="AutoShape 16 1 2 1"/>
            <p:cNvCxnSpPr>
              <a:cxnSpLocks noChangeShapeType="1"/>
              <a:stCxn id="25" idx="5"/>
              <a:endCxn id="20" idx="0"/>
            </p:cNvCxnSpPr>
            <p:nvPr/>
          </p:nvCxnSpPr>
          <p:spPr bwMode="auto">
            <a:xfrm>
              <a:off x="7126355" y="3283814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" name="AutoShape 17 2 1"/>
            <p:cNvCxnSpPr>
              <a:cxnSpLocks noChangeShapeType="1"/>
              <a:stCxn id="13" idx="3"/>
              <a:endCxn id="21" idx="0"/>
            </p:cNvCxnSpPr>
            <p:nvPr/>
          </p:nvCxnSpPr>
          <p:spPr bwMode="auto">
            <a:xfrm flipH="1">
              <a:off x="5583219" y="4202745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8" name="AutoShape 18 2 1"/>
            <p:cNvCxnSpPr>
              <a:cxnSpLocks noChangeShapeType="1"/>
              <a:stCxn id="13" idx="5"/>
              <a:endCxn id="27" idx="0"/>
            </p:cNvCxnSpPr>
            <p:nvPr/>
          </p:nvCxnSpPr>
          <p:spPr bwMode="auto">
            <a:xfrm>
              <a:off x="6128423" y="4202745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Oval 9 1 1 2 1"/>
            <p:cNvSpPr>
              <a:spLocks noChangeArrowheads="1"/>
            </p:cNvSpPr>
            <p:nvPr/>
          </p:nvSpPr>
          <p:spPr bwMode="auto">
            <a:xfrm>
              <a:off x="5408271" y="2921304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x</a:t>
              </a:r>
            </a:p>
          </p:txBody>
        </p:sp>
        <p:sp>
          <p:nvSpPr>
            <p:cNvPr id="20" name="Oval 7 1 3 2 1"/>
            <p:cNvSpPr>
              <a:spLocks noChangeArrowheads="1"/>
            </p:cNvSpPr>
            <p:nvPr/>
          </p:nvSpPr>
          <p:spPr bwMode="auto">
            <a:xfrm>
              <a:off x="7665717" y="3834319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y</a:t>
              </a:r>
              <a:endParaRPr lang="zh-TW" altLang="en-US" dirty="0"/>
            </a:p>
          </p:txBody>
        </p:sp>
        <p:sp>
          <p:nvSpPr>
            <p:cNvPr id="21" name="Oval 9 1 2 2 1"/>
            <p:cNvSpPr>
              <a:spLocks noChangeArrowheads="1"/>
            </p:cNvSpPr>
            <p:nvPr/>
          </p:nvSpPr>
          <p:spPr bwMode="auto">
            <a:xfrm>
              <a:off x="5356630" y="4663446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</a:t>
              </a:r>
            </a:p>
          </p:txBody>
        </p:sp>
        <p:sp>
          <p:nvSpPr>
            <p:cNvPr id="25" name="Oval 7 1 4 2 1"/>
            <p:cNvSpPr>
              <a:spLocks noChangeArrowheads="1"/>
            </p:cNvSpPr>
            <p:nvPr/>
          </p:nvSpPr>
          <p:spPr bwMode="auto">
            <a:xfrm>
              <a:off x="6739543" y="2897002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6" name="AutoShape 15 1 4 2 1"/>
            <p:cNvCxnSpPr>
              <a:cxnSpLocks noChangeShapeType="1"/>
              <a:stCxn id="25" idx="3"/>
              <a:endCxn id="13" idx="0"/>
            </p:cNvCxnSpPr>
            <p:nvPr/>
          </p:nvCxnSpPr>
          <p:spPr bwMode="auto">
            <a:xfrm flipH="1">
              <a:off x="5968200" y="3283814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7" name="Oval 10 1 2 1"/>
            <p:cNvSpPr>
              <a:spLocks noChangeArrowheads="1"/>
            </p:cNvSpPr>
            <p:nvPr/>
          </p:nvSpPr>
          <p:spPr bwMode="auto">
            <a:xfrm>
              <a:off x="6148882" y="4656098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</a:t>
              </a:r>
            </a:p>
          </p:txBody>
        </p:sp>
        <p:sp>
          <p:nvSpPr>
            <p:cNvPr id="28" name="Text Box 19 1 2 6"/>
            <p:cNvSpPr txBox="1">
              <a:spLocks noChangeArrowheads="1"/>
            </p:cNvSpPr>
            <p:nvPr/>
          </p:nvSpPr>
          <p:spPr bwMode="auto">
            <a:xfrm>
              <a:off x="7068989" y="4705369"/>
              <a:ext cx="283982" cy="56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zh-TW" dirty="0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10358914" y="2779788"/>
            <a:ext cx="120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OPT: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329C833-2AFD-40FF-B466-4F3230731F12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1" dirty="0"/>
                  <a:t>Prefix Code</a:t>
                </a:r>
                <a:r>
                  <a:rPr lang="en-US" sz="2000" b="1" dirty="0"/>
                  <a:t>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indicating word frequency</a:t>
                </a:r>
              </a:p>
              <a:p>
                <a:r>
                  <a:rPr lang="en-US" sz="2000" dirty="0"/>
                  <a:t>Output: a binary tree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leaves with minimal cost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329C833-2AFD-40FF-B466-4F3230731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blipFill>
                <a:blip r:embed="rId7"/>
                <a:stretch>
                  <a:fillRect l="-473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3678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字版面配置區 37">
            <a:extLst>
              <a:ext uri="{FF2B5EF4-FFF2-40B4-BE49-F238E27FC236}">
                <a16:creationId xmlns:a16="http://schemas.microsoft.com/office/drawing/2014/main" id="{7E687274-32DF-45E0-B5BD-1BAEAA550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3: Prove Greedy-Choice Property </a:t>
            </a:r>
            <a:endParaRPr lang="zh-TW" altLang="en-US" dirty="0"/>
          </a:p>
        </p:txBody>
      </p:sp>
      <p:sp>
        <p:nvSpPr>
          <p:cNvPr id="39" name="內容版面配置區 38">
            <a:extLst>
              <a:ext uri="{FF2B5EF4-FFF2-40B4-BE49-F238E27FC236}">
                <a16:creationId xmlns:a16="http://schemas.microsoft.com/office/drawing/2014/main" id="{C2ABFCAF-1FB4-45EB-BE88-303709BF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009408" y="1558547"/>
            <a:ext cx="2045979" cy="2357765"/>
            <a:chOff x="5356630" y="2089926"/>
            <a:chExt cx="2762265" cy="3183207"/>
          </a:xfrm>
        </p:grpSpPr>
        <p:sp>
          <p:nvSpPr>
            <p:cNvPr id="6" name="Oval 6 1 2 1 1"/>
            <p:cNvSpPr>
              <a:spLocks noChangeArrowheads="1"/>
            </p:cNvSpPr>
            <p:nvPr/>
          </p:nvSpPr>
          <p:spPr bwMode="auto">
            <a:xfrm>
              <a:off x="6097090" y="208992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7" name="Oval 8 1 2 1 1"/>
            <p:cNvSpPr>
              <a:spLocks noChangeArrowheads="1"/>
            </p:cNvSpPr>
            <p:nvPr/>
          </p:nvSpPr>
          <p:spPr bwMode="auto">
            <a:xfrm>
              <a:off x="5741611" y="381593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8" name="AutoShape 13 1 2 1 1"/>
            <p:cNvCxnSpPr>
              <a:cxnSpLocks noChangeShapeType="1"/>
              <a:stCxn id="6" idx="3"/>
              <a:endCxn id="13" idx="0"/>
            </p:cNvCxnSpPr>
            <p:nvPr/>
          </p:nvCxnSpPr>
          <p:spPr bwMode="auto">
            <a:xfrm flipH="1">
              <a:off x="5634860" y="2476738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" name="AutoShape 14 1 2 1 1"/>
            <p:cNvCxnSpPr>
              <a:cxnSpLocks noChangeShapeType="1"/>
              <a:stCxn id="6" idx="5"/>
              <a:endCxn id="16" idx="0"/>
            </p:cNvCxnSpPr>
            <p:nvPr/>
          </p:nvCxnSpPr>
          <p:spPr bwMode="auto">
            <a:xfrm>
              <a:off x="6483902" y="2476738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16 1 2 1 1"/>
            <p:cNvCxnSpPr>
              <a:cxnSpLocks noChangeShapeType="1"/>
              <a:stCxn id="16" idx="5"/>
              <a:endCxn id="14" idx="0"/>
            </p:cNvCxnSpPr>
            <p:nvPr/>
          </p:nvCxnSpPr>
          <p:spPr bwMode="auto">
            <a:xfrm>
              <a:off x="7126355" y="3283814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" name="AutoShape 17 2 1 1"/>
            <p:cNvCxnSpPr>
              <a:cxnSpLocks noChangeShapeType="1"/>
              <a:stCxn id="7" idx="3"/>
              <a:endCxn id="15" idx="0"/>
            </p:cNvCxnSpPr>
            <p:nvPr/>
          </p:nvCxnSpPr>
          <p:spPr bwMode="auto">
            <a:xfrm flipH="1">
              <a:off x="5583219" y="4202745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18 2 1 1"/>
            <p:cNvCxnSpPr>
              <a:cxnSpLocks noChangeShapeType="1"/>
              <a:stCxn id="7" idx="5"/>
              <a:endCxn id="18" idx="0"/>
            </p:cNvCxnSpPr>
            <p:nvPr/>
          </p:nvCxnSpPr>
          <p:spPr bwMode="auto">
            <a:xfrm>
              <a:off x="6128423" y="4202745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Oval 9 1 1 2 1 1"/>
            <p:cNvSpPr>
              <a:spLocks noChangeArrowheads="1"/>
            </p:cNvSpPr>
            <p:nvPr/>
          </p:nvSpPr>
          <p:spPr bwMode="auto">
            <a:xfrm>
              <a:off x="5408271" y="2921304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x</a:t>
              </a:r>
            </a:p>
          </p:txBody>
        </p:sp>
        <p:sp>
          <p:nvSpPr>
            <p:cNvPr id="14" name="Oval 7 1 3 2 1 1"/>
            <p:cNvSpPr>
              <a:spLocks noChangeArrowheads="1"/>
            </p:cNvSpPr>
            <p:nvPr/>
          </p:nvSpPr>
          <p:spPr bwMode="auto">
            <a:xfrm>
              <a:off x="7665717" y="3834319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y</a:t>
              </a:r>
              <a:endParaRPr lang="zh-TW" altLang="en-US" dirty="0"/>
            </a:p>
          </p:txBody>
        </p:sp>
        <p:sp>
          <p:nvSpPr>
            <p:cNvPr id="15" name="Oval 9 1 2 2 1 1"/>
            <p:cNvSpPr>
              <a:spLocks noChangeArrowheads="1"/>
            </p:cNvSpPr>
            <p:nvPr/>
          </p:nvSpPr>
          <p:spPr bwMode="auto">
            <a:xfrm>
              <a:off x="5356630" y="4663446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</a:t>
              </a:r>
            </a:p>
          </p:txBody>
        </p:sp>
        <p:sp>
          <p:nvSpPr>
            <p:cNvPr id="16" name="Oval 7 1 4 2 1 1"/>
            <p:cNvSpPr>
              <a:spLocks noChangeArrowheads="1"/>
            </p:cNvSpPr>
            <p:nvPr/>
          </p:nvSpPr>
          <p:spPr bwMode="auto">
            <a:xfrm>
              <a:off x="6739543" y="2897002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7" name="AutoShape 15 1 4 2 1 1"/>
            <p:cNvCxnSpPr>
              <a:cxnSpLocks noChangeShapeType="1"/>
              <a:stCxn id="16" idx="3"/>
              <a:endCxn id="7" idx="0"/>
            </p:cNvCxnSpPr>
            <p:nvPr/>
          </p:nvCxnSpPr>
          <p:spPr bwMode="auto">
            <a:xfrm flipH="1">
              <a:off x="5968200" y="3283814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8" name="Oval 10 1 2 1 1"/>
            <p:cNvSpPr>
              <a:spLocks noChangeArrowheads="1"/>
            </p:cNvSpPr>
            <p:nvPr/>
          </p:nvSpPr>
          <p:spPr bwMode="auto">
            <a:xfrm>
              <a:off x="6148882" y="4656098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</a:t>
              </a:r>
            </a:p>
          </p:txBody>
        </p:sp>
        <p:sp>
          <p:nvSpPr>
            <p:cNvPr id="19" name="Text Box 19 1 2 6 1"/>
            <p:cNvSpPr txBox="1">
              <a:spLocks noChangeArrowheads="1"/>
            </p:cNvSpPr>
            <p:nvPr/>
          </p:nvSpPr>
          <p:spPr bwMode="auto">
            <a:xfrm>
              <a:off x="7068989" y="4705369"/>
              <a:ext cx="283982" cy="56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zh-TW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463479" y="1462597"/>
            <a:ext cx="113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OPT: T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6059662" y="1558547"/>
            <a:ext cx="2045979" cy="2357765"/>
            <a:chOff x="5356630" y="2089926"/>
            <a:chExt cx="2762265" cy="3183207"/>
          </a:xfrm>
        </p:grpSpPr>
        <p:sp>
          <p:nvSpPr>
            <p:cNvPr id="22" name="Oval 6 1 2 1 2"/>
            <p:cNvSpPr>
              <a:spLocks noChangeArrowheads="1"/>
            </p:cNvSpPr>
            <p:nvPr/>
          </p:nvSpPr>
          <p:spPr bwMode="auto">
            <a:xfrm>
              <a:off x="6097090" y="208992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23" name="Oval 8 1 2 1 2"/>
            <p:cNvSpPr>
              <a:spLocks noChangeArrowheads="1"/>
            </p:cNvSpPr>
            <p:nvPr/>
          </p:nvSpPr>
          <p:spPr bwMode="auto">
            <a:xfrm>
              <a:off x="5741611" y="381593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4" name="AutoShape 13 1 2 1 2"/>
            <p:cNvCxnSpPr>
              <a:cxnSpLocks noChangeShapeType="1"/>
              <a:stCxn id="22" idx="3"/>
              <a:endCxn id="29" idx="0"/>
            </p:cNvCxnSpPr>
            <p:nvPr/>
          </p:nvCxnSpPr>
          <p:spPr bwMode="auto">
            <a:xfrm flipH="1">
              <a:off x="5634860" y="2476738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5" name="AutoShape 14 1 2 1 2"/>
            <p:cNvCxnSpPr>
              <a:cxnSpLocks noChangeShapeType="1"/>
              <a:stCxn id="22" idx="5"/>
              <a:endCxn id="32" idx="0"/>
            </p:cNvCxnSpPr>
            <p:nvPr/>
          </p:nvCxnSpPr>
          <p:spPr bwMode="auto">
            <a:xfrm>
              <a:off x="6483902" y="2476738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6" name="AutoShape 16 1 2 1 2"/>
            <p:cNvCxnSpPr>
              <a:cxnSpLocks noChangeShapeType="1"/>
              <a:stCxn id="32" idx="5"/>
              <a:endCxn id="30" idx="0"/>
            </p:cNvCxnSpPr>
            <p:nvPr/>
          </p:nvCxnSpPr>
          <p:spPr bwMode="auto">
            <a:xfrm>
              <a:off x="7126355" y="3283814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7" name="AutoShape 17 2 1 2"/>
            <p:cNvCxnSpPr>
              <a:cxnSpLocks noChangeShapeType="1"/>
              <a:stCxn id="23" idx="3"/>
              <a:endCxn id="31" idx="0"/>
            </p:cNvCxnSpPr>
            <p:nvPr/>
          </p:nvCxnSpPr>
          <p:spPr bwMode="auto">
            <a:xfrm flipH="1">
              <a:off x="5583219" y="4202745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" name="AutoShape 18 2 1 2"/>
            <p:cNvCxnSpPr>
              <a:cxnSpLocks noChangeShapeType="1"/>
              <a:stCxn id="23" idx="5"/>
              <a:endCxn id="34" idx="0"/>
            </p:cNvCxnSpPr>
            <p:nvPr/>
          </p:nvCxnSpPr>
          <p:spPr bwMode="auto">
            <a:xfrm>
              <a:off x="6128423" y="4202745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9" name="Oval 9 1 1 2 1 2"/>
            <p:cNvSpPr>
              <a:spLocks noChangeArrowheads="1"/>
            </p:cNvSpPr>
            <p:nvPr/>
          </p:nvSpPr>
          <p:spPr bwMode="auto">
            <a:xfrm>
              <a:off x="5408271" y="2921304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</a:t>
              </a:r>
            </a:p>
          </p:txBody>
        </p:sp>
        <p:sp>
          <p:nvSpPr>
            <p:cNvPr id="30" name="Oval 7 1 3 2 1 2"/>
            <p:cNvSpPr>
              <a:spLocks noChangeArrowheads="1"/>
            </p:cNvSpPr>
            <p:nvPr/>
          </p:nvSpPr>
          <p:spPr bwMode="auto">
            <a:xfrm>
              <a:off x="7665717" y="3834319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y</a:t>
              </a:r>
              <a:endParaRPr lang="zh-TW" altLang="en-US" dirty="0"/>
            </a:p>
          </p:txBody>
        </p:sp>
        <p:sp>
          <p:nvSpPr>
            <p:cNvPr id="31" name="Oval 9 1 2 2 1 2"/>
            <p:cNvSpPr>
              <a:spLocks noChangeArrowheads="1"/>
            </p:cNvSpPr>
            <p:nvPr/>
          </p:nvSpPr>
          <p:spPr bwMode="auto">
            <a:xfrm>
              <a:off x="5356630" y="4663446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x</a:t>
              </a:r>
            </a:p>
          </p:txBody>
        </p:sp>
        <p:sp>
          <p:nvSpPr>
            <p:cNvPr id="32" name="Oval 7 1 4 2 1 2"/>
            <p:cNvSpPr>
              <a:spLocks noChangeArrowheads="1"/>
            </p:cNvSpPr>
            <p:nvPr/>
          </p:nvSpPr>
          <p:spPr bwMode="auto">
            <a:xfrm>
              <a:off x="6739543" y="2897002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33" name="AutoShape 15 1 4 2 1 2"/>
            <p:cNvCxnSpPr>
              <a:cxnSpLocks noChangeShapeType="1"/>
              <a:stCxn id="32" idx="3"/>
              <a:endCxn id="23" idx="0"/>
            </p:cNvCxnSpPr>
            <p:nvPr/>
          </p:nvCxnSpPr>
          <p:spPr bwMode="auto">
            <a:xfrm flipH="1">
              <a:off x="5968200" y="3283814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4" name="Oval 10 1 2 1 2"/>
            <p:cNvSpPr>
              <a:spLocks noChangeArrowheads="1"/>
            </p:cNvSpPr>
            <p:nvPr/>
          </p:nvSpPr>
          <p:spPr bwMode="auto">
            <a:xfrm>
              <a:off x="6148882" y="4656098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</a:t>
              </a:r>
            </a:p>
          </p:txBody>
        </p:sp>
        <p:sp>
          <p:nvSpPr>
            <p:cNvPr id="35" name="Text Box 19 1 2 6 2"/>
            <p:cNvSpPr txBox="1">
              <a:spLocks noChangeArrowheads="1"/>
            </p:cNvSpPr>
            <p:nvPr/>
          </p:nvSpPr>
          <p:spPr bwMode="auto">
            <a:xfrm>
              <a:off x="7068989" y="4705369"/>
              <a:ext cx="283982" cy="56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zh-TW" dirty="0"/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5947141" y="1462596"/>
            <a:ext cx="64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T’</a:t>
            </a:r>
          </a:p>
        </p:txBody>
      </p:sp>
      <p:pic>
        <p:nvPicPr>
          <p:cNvPr id="54" name="圖片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42" y="4234251"/>
            <a:ext cx="1515067" cy="254544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56" y="4228602"/>
            <a:ext cx="4673236" cy="278931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62" y="4632641"/>
            <a:ext cx="6839142" cy="253019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63" y="5031054"/>
            <a:ext cx="6701963" cy="253019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62" y="5414289"/>
            <a:ext cx="4014776" cy="253019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82" y="5443580"/>
            <a:ext cx="362763" cy="202720"/>
          </a:xfrm>
          <a:prstGeom prst="rect">
            <a:avLst/>
          </a:prstGeom>
        </p:spPr>
      </p:pic>
      <p:sp>
        <p:nvSpPr>
          <p:cNvPr id="61" name="內容版面配置區 2"/>
          <p:cNvSpPr txBox="1">
            <a:spLocks/>
          </p:cNvSpPr>
          <p:nvPr/>
        </p:nvSpPr>
        <p:spPr>
          <a:xfrm>
            <a:off x="2209800" y="5717399"/>
            <a:ext cx="8088923" cy="796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Because T is OPT, T’ must be another optimal solution.</a:t>
            </a:r>
            <a:endParaRPr lang="en-US" dirty="0"/>
          </a:p>
        </p:txBody>
      </p:sp>
      <p:grpSp>
        <p:nvGrpSpPr>
          <p:cNvPr id="68" name="群組 67"/>
          <p:cNvGrpSpPr/>
          <p:nvPr/>
        </p:nvGrpSpPr>
        <p:grpSpPr>
          <a:xfrm>
            <a:off x="8251393" y="5366401"/>
            <a:ext cx="2205449" cy="341768"/>
            <a:chOff x="6504523" y="5807697"/>
            <a:chExt cx="2205449" cy="341768"/>
          </a:xfrm>
        </p:grpSpPr>
        <p:sp>
          <p:nvSpPr>
            <p:cNvPr id="67" name="圓角矩形 66"/>
            <p:cNvSpPr/>
            <p:nvPr/>
          </p:nvSpPr>
          <p:spPr>
            <a:xfrm>
              <a:off x="6504523" y="5807697"/>
              <a:ext cx="2205449" cy="341768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圖片 6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065" y="5857788"/>
              <a:ext cx="2063784" cy="25301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451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字版面配置區 54">
            <a:extLst>
              <a:ext uri="{FF2B5EF4-FFF2-40B4-BE49-F238E27FC236}">
                <a16:creationId xmlns:a16="http://schemas.microsoft.com/office/drawing/2014/main" id="{C5EFA100-61F7-4C87-B8F0-FB307908B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3: Prove Greedy-Choice Property </a:t>
            </a:r>
            <a:endParaRPr lang="zh-TW" altLang="en-US" dirty="0"/>
          </a:p>
        </p:txBody>
      </p:sp>
      <p:sp>
        <p:nvSpPr>
          <p:cNvPr id="56" name="內容版面配置區 55">
            <a:extLst>
              <a:ext uri="{FF2B5EF4-FFF2-40B4-BE49-F238E27FC236}">
                <a16:creationId xmlns:a16="http://schemas.microsoft.com/office/drawing/2014/main" id="{7D9C1A0D-ABB2-4FA2-9F03-405E60C90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435751" y="1582878"/>
            <a:ext cx="2047627" cy="2359664"/>
            <a:chOff x="5356630" y="2089926"/>
            <a:chExt cx="2762265" cy="3183207"/>
          </a:xfrm>
        </p:grpSpPr>
        <p:sp>
          <p:nvSpPr>
            <p:cNvPr id="6" name="Oval 6 1 2 1 1"/>
            <p:cNvSpPr>
              <a:spLocks noChangeArrowheads="1"/>
            </p:cNvSpPr>
            <p:nvPr/>
          </p:nvSpPr>
          <p:spPr bwMode="auto">
            <a:xfrm>
              <a:off x="6097090" y="208992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7" name="Oval 8 1 2 1 1"/>
            <p:cNvSpPr>
              <a:spLocks noChangeArrowheads="1"/>
            </p:cNvSpPr>
            <p:nvPr/>
          </p:nvSpPr>
          <p:spPr bwMode="auto">
            <a:xfrm>
              <a:off x="5741611" y="381593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8" name="AutoShape 13 1 2 1 1"/>
            <p:cNvCxnSpPr>
              <a:cxnSpLocks noChangeShapeType="1"/>
              <a:stCxn id="6" idx="3"/>
              <a:endCxn id="13" idx="0"/>
            </p:cNvCxnSpPr>
            <p:nvPr/>
          </p:nvCxnSpPr>
          <p:spPr bwMode="auto">
            <a:xfrm flipH="1">
              <a:off x="5634860" y="2476738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" name="AutoShape 14 1 2 1 1"/>
            <p:cNvCxnSpPr>
              <a:cxnSpLocks noChangeShapeType="1"/>
              <a:stCxn id="6" idx="5"/>
              <a:endCxn id="16" idx="0"/>
            </p:cNvCxnSpPr>
            <p:nvPr/>
          </p:nvCxnSpPr>
          <p:spPr bwMode="auto">
            <a:xfrm>
              <a:off x="6483902" y="2476738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16 1 2 1 1"/>
            <p:cNvCxnSpPr>
              <a:cxnSpLocks noChangeShapeType="1"/>
              <a:stCxn id="16" idx="5"/>
              <a:endCxn id="14" idx="0"/>
            </p:cNvCxnSpPr>
            <p:nvPr/>
          </p:nvCxnSpPr>
          <p:spPr bwMode="auto">
            <a:xfrm>
              <a:off x="7126355" y="3283814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" name="AutoShape 17 2 1 1"/>
            <p:cNvCxnSpPr>
              <a:cxnSpLocks noChangeShapeType="1"/>
              <a:stCxn id="7" idx="3"/>
              <a:endCxn id="15" idx="0"/>
            </p:cNvCxnSpPr>
            <p:nvPr/>
          </p:nvCxnSpPr>
          <p:spPr bwMode="auto">
            <a:xfrm flipH="1">
              <a:off x="5583219" y="4202745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18 2 1 1"/>
            <p:cNvCxnSpPr>
              <a:cxnSpLocks noChangeShapeType="1"/>
              <a:stCxn id="7" idx="5"/>
              <a:endCxn id="18" idx="0"/>
            </p:cNvCxnSpPr>
            <p:nvPr/>
          </p:nvCxnSpPr>
          <p:spPr bwMode="auto">
            <a:xfrm>
              <a:off x="6128423" y="4202745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Oval 9 1 1 2 1 1"/>
            <p:cNvSpPr>
              <a:spLocks noChangeArrowheads="1"/>
            </p:cNvSpPr>
            <p:nvPr/>
          </p:nvSpPr>
          <p:spPr bwMode="auto">
            <a:xfrm>
              <a:off x="5408271" y="2921304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x</a:t>
              </a:r>
            </a:p>
          </p:txBody>
        </p:sp>
        <p:sp>
          <p:nvSpPr>
            <p:cNvPr id="14" name="Oval 7 1 3 2 1 1"/>
            <p:cNvSpPr>
              <a:spLocks noChangeArrowheads="1"/>
            </p:cNvSpPr>
            <p:nvPr/>
          </p:nvSpPr>
          <p:spPr bwMode="auto">
            <a:xfrm>
              <a:off x="7665717" y="3834319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y</a:t>
              </a:r>
              <a:endParaRPr lang="zh-TW" altLang="en-US" dirty="0"/>
            </a:p>
          </p:txBody>
        </p:sp>
        <p:sp>
          <p:nvSpPr>
            <p:cNvPr id="15" name="Oval 9 1 2 2 1 1"/>
            <p:cNvSpPr>
              <a:spLocks noChangeArrowheads="1"/>
            </p:cNvSpPr>
            <p:nvPr/>
          </p:nvSpPr>
          <p:spPr bwMode="auto">
            <a:xfrm>
              <a:off x="5356630" y="4663446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</a:t>
              </a:r>
            </a:p>
          </p:txBody>
        </p:sp>
        <p:sp>
          <p:nvSpPr>
            <p:cNvPr id="16" name="Oval 7 1 4 2 1 1"/>
            <p:cNvSpPr>
              <a:spLocks noChangeArrowheads="1"/>
            </p:cNvSpPr>
            <p:nvPr/>
          </p:nvSpPr>
          <p:spPr bwMode="auto">
            <a:xfrm>
              <a:off x="6739543" y="2897002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7" name="AutoShape 15 1 4 2 1 1"/>
            <p:cNvCxnSpPr>
              <a:cxnSpLocks noChangeShapeType="1"/>
              <a:stCxn id="16" idx="3"/>
              <a:endCxn id="7" idx="0"/>
            </p:cNvCxnSpPr>
            <p:nvPr/>
          </p:nvCxnSpPr>
          <p:spPr bwMode="auto">
            <a:xfrm flipH="1">
              <a:off x="5968200" y="3283814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8" name="Oval 10 1 2 1 1"/>
            <p:cNvSpPr>
              <a:spLocks noChangeArrowheads="1"/>
            </p:cNvSpPr>
            <p:nvPr/>
          </p:nvSpPr>
          <p:spPr bwMode="auto">
            <a:xfrm>
              <a:off x="6148882" y="4656098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</a:t>
              </a:r>
            </a:p>
          </p:txBody>
        </p:sp>
        <p:sp>
          <p:nvSpPr>
            <p:cNvPr id="19" name="Text Box 19 1 2 6 1"/>
            <p:cNvSpPr txBox="1">
              <a:spLocks noChangeArrowheads="1"/>
            </p:cNvSpPr>
            <p:nvPr/>
          </p:nvSpPr>
          <p:spPr bwMode="auto">
            <a:xfrm>
              <a:off x="7068989" y="4705369"/>
              <a:ext cx="283982" cy="56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zh-TW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1742426" y="1486927"/>
            <a:ext cx="130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OPT: T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5042060" y="1582878"/>
            <a:ext cx="2047627" cy="2359664"/>
            <a:chOff x="5356630" y="2089926"/>
            <a:chExt cx="2762265" cy="3183207"/>
          </a:xfrm>
        </p:grpSpPr>
        <p:sp>
          <p:nvSpPr>
            <p:cNvPr id="22" name="Oval 6 1 2 1 2"/>
            <p:cNvSpPr>
              <a:spLocks noChangeArrowheads="1"/>
            </p:cNvSpPr>
            <p:nvPr/>
          </p:nvSpPr>
          <p:spPr bwMode="auto">
            <a:xfrm>
              <a:off x="6097090" y="208992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23" name="Oval 8 1 2 1 2"/>
            <p:cNvSpPr>
              <a:spLocks noChangeArrowheads="1"/>
            </p:cNvSpPr>
            <p:nvPr/>
          </p:nvSpPr>
          <p:spPr bwMode="auto">
            <a:xfrm>
              <a:off x="5741611" y="381593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4" name="AutoShape 13 1 2 1 2"/>
            <p:cNvCxnSpPr>
              <a:cxnSpLocks noChangeShapeType="1"/>
              <a:stCxn id="22" idx="3"/>
              <a:endCxn id="29" idx="0"/>
            </p:cNvCxnSpPr>
            <p:nvPr/>
          </p:nvCxnSpPr>
          <p:spPr bwMode="auto">
            <a:xfrm flipH="1">
              <a:off x="5634860" y="2476738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5" name="AutoShape 14 1 2 1 2"/>
            <p:cNvCxnSpPr>
              <a:cxnSpLocks noChangeShapeType="1"/>
              <a:stCxn id="22" idx="5"/>
              <a:endCxn id="32" idx="0"/>
            </p:cNvCxnSpPr>
            <p:nvPr/>
          </p:nvCxnSpPr>
          <p:spPr bwMode="auto">
            <a:xfrm>
              <a:off x="6483902" y="2476738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6" name="AutoShape 16 1 2 1 2"/>
            <p:cNvCxnSpPr>
              <a:cxnSpLocks noChangeShapeType="1"/>
              <a:stCxn id="32" idx="5"/>
              <a:endCxn id="30" idx="0"/>
            </p:cNvCxnSpPr>
            <p:nvPr/>
          </p:nvCxnSpPr>
          <p:spPr bwMode="auto">
            <a:xfrm>
              <a:off x="7126355" y="3283814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7" name="AutoShape 17 2 1 2"/>
            <p:cNvCxnSpPr>
              <a:cxnSpLocks noChangeShapeType="1"/>
              <a:stCxn id="23" idx="3"/>
              <a:endCxn id="31" idx="0"/>
            </p:cNvCxnSpPr>
            <p:nvPr/>
          </p:nvCxnSpPr>
          <p:spPr bwMode="auto">
            <a:xfrm flipH="1">
              <a:off x="5583219" y="4202745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" name="AutoShape 18 2 1 2"/>
            <p:cNvCxnSpPr>
              <a:cxnSpLocks noChangeShapeType="1"/>
              <a:stCxn id="23" idx="5"/>
              <a:endCxn id="34" idx="0"/>
            </p:cNvCxnSpPr>
            <p:nvPr/>
          </p:nvCxnSpPr>
          <p:spPr bwMode="auto">
            <a:xfrm>
              <a:off x="6128423" y="4202745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9" name="Oval 9 1 1 2 1 2"/>
            <p:cNvSpPr>
              <a:spLocks noChangeArrowheads="1"/>
            </p:cNvSpPr>
            <p:nvPr/>
          </p:nvSpPr>
          <p:spPr bwMode="auto">
            <a:xfrm>
              <a:off x="5408271" y="2921304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</a:t>
              </a:r>
            </a:p>
          </p:txBody>
        </p:sp>
        <p:sp>
          <p:nvSpPr>
            <p:cNvPr id="30" name="Oval 7 1 3 2 1 2"/>
            <p:cNvSpPr>
              <a:spLocks noChangeArrowheads="1"/>
            </p:cNvSpPr>
            <p:nvPr/>
          </p:nvSpPr>
          <p:spPr bwMode="auto">
            <a:xfrm>
              <a:off x="7665717" y="3834319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y</a:t>
              </a:r>
              <a:endParaRPr lang="zh-TW" altLang="en-US" dirty="0"/>
            </a:p>
          </p:txBody>
        </p:sp>
        <p:sp>
          <p:nvSpPr>
            <p:cNvPr id="31" name="Oval 9 1 2 2 1 2"/>
            <p:cNvSpPr>
              <a:spLocks noChangeArrowheads="1"/>
            </p:cNvSpPr>
            <p:nvPr/>
          </p:nvSpPr>
          <p:spPr bwMode="auto">
            <a:xfrm>
              <a:off x="5356630" y="4663446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x</a:t>
              </a:r>
            </a:p>
          </p:txBody>
        </p:sp>
        <p:sp>
          <p:nvSpPr>
            <p:cNvPr id="32" name="Oval 7 1 4 2 1 2"/>
            <p:cNvSpPr>
              <a:spLocks noChangeArrowheads="1"/>
            </p:cNvSpPr>
            <p:nvPr/>
          </p:nvSpPr>
          <p:spPr bwMode="auto">
            <a:xfrm>
              <a:off x="6739543" y="2897002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33" name="AutoShape 15 1 4 2 1 2"/>
            <p:cNvCxnSpPr>
              <a:cxnSpLocks noChangeShapeType="1"/>
              <a:stCxn id="32" idx="3"/>
              <a:endCxn id="23" idx="0"/>
            </p:cNvCxnSpPr>
            <p:nvPr/>
          </p:nvCxnSpPr>
          <p:spPr bwMode="auto">
            <a:xfrm flipH="1">
              <a:off x="5968200" y="3283814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4" name="Oval 10 1 2 1 2"/>
            <p:cNvSpPr>
              <a:spLocks noChangeArrowheads="1"/>
            </p:cNvSpPr>
            <p:nvPr/>
          </p:nvSpPr>
          <p:spPr bwMode="auto">
            <a:xfrm>
              <a:off x="6148882" y="4656098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</a:t>
              </a:r>
            </a:p>
          </p:txBody>
        </p:sp>
        <p:sp>
          <p:nvSpPr>
            <p:cNvPr id="35" name="Text Box 19 1 2 6 2"/>
            <p:cNvSpPr txBox="1">
              <a:spLocks noChangeArrowheads="1"/>
            </p:cNvSpPr>
            <p:nvPr/>
          </p:nvSpPr>
          <p:spPr bwMode="auto">
            <a:xfrm>
              <a:off x="7068989" y="4705369"/>
              <a:ext cx="283982" cy="56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zh-TW" dirty="0"/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4929539" y="1486926"/>
            <a:ext cx="6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T’</a:t>
            </a:r>
          </a:p>
        </p:txBody>
      </p:sp>
      <p:grpSp>
        <p:nvGrpSpPr>
          <p:cNvPr id="37" name="群組 36"/>
          <p:cNvGrpSpPr/>
          <p:nvPr/>
        </p:nvGrpSpPr>
        <p:grpSpPr>
          <a:xfrm>
            <a:off x="7719224" y="1582878"/>
            <a:ext cx="2047627" cy="2359664"/>
            <a:chOff x="5356630" y="2089926"/>
            <a:chExt cx="2762265" cy="3183207"/>
          </a:xfrm>
        </p:grpSpPr>
        <p:sp>
          <p:nvSpPr>
            <p:cNvPr id="38" name="Oval 6 1 2 1 3"/>
            <p:cNvSpPr>
              <a:spLocks noChangeArrowheads="1"/>
            </p:cNvSpPr>
            <p:nvPr/>
          </p:nvSpPr>
          <p:spPr bwMode="auto">
            <a:xfrm>
              <a:off x="6097090" y="2089926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 dirty="0"/>
            </a:p>
          </p:txBody>
        </p:sp>
        <p:sp>
          <p:nvSpPr>
            <p:cNvPr id="39" name="Oval 8 1 2 1 3"/>
            <p:cNvSpPr>
              <a:spLocks noChangeArrowheads="1"/>
            </p:cNvSpPr>
            <p:nvPr/>
          </p:nvSpPr>
          <p:spPr bwMode="auto">
            <a:xfrm>
              <a:off x="5741611" y="3815933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40" name="AutoShape 13 1 2 1 3"/>
            <p:cNvCxnSpPr>
              <a:cxnSpLocks noChangeShapeType="1"/>
              <a:stCxn id="38" idx="3"/>
              <a:endCxn id="45" idx="0"/>
            </p:cNvCxnSpPr>
            <p:nvPr/>
          </p:nvCxnSpPr>
          <p:spPr bwMode="auto">
            <a:xfrm flipH="1">
              <a:off x="5634860" y="2476738"/>
              <a:ext cx="528596" cy="44456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1" name="AutoShape 14 1 2 1 3"/>
            <p:cNvCxnSpPr>
              <a:cxnSpLocks noChangeShapeType="1"/>
              <a:stCxn id="38" idx="5"/>
              <a:endCxn id="48" idx="0"/>
            </p:cNvCxnSpPr>
            <p:nvPr/>
          </p:nvCxnSpPr>
          <p:spPr bwMode="auto">
            <a:xfrm>
              <a:off x="6483902" y="2476738"/>
              <a:ext cx="482231" cy="4202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2" name="AutoShape 16 1 2 1 3"/>
            <p:cNvCxnSpPr>
              <a:cxnSpLocks noChangeShapeType="1"/>
              <a:stCxn id="48" idx="5"/>
              <a:endCxn id="46" idx="0"/>
            </p:cNvCxnSpPr>
            <p:nvPr/>
          </p:nvCxnSpPr>
          <p:spPr bwMode="auto">
            <a:xfrm>
              <a:off x="7126355" y="3283814"/>
              <a:ext cx="765951" cy="55050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3" name="AutoShape 17 2 1 3"/>
            <p:cNvCxnSpPr>
              <a:cxnSpLocks noChangeShapeType="1"/>
              <a:stCxn id="39" idx="3"/>
              <a:endCxn id="47" idx="0"/>
            </p:cNvCxnSpPr>
            <p:nvPr/>
          </p:nvCxnSpPr>
          <p:spPr bwMode="auto">
            <a:xfrm flipH="1">
              <a:off x="5583219" y="4202745"/>
              <a:ext cx="224757" cy="46070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4" name="AutoShape 18 2 1 3"/>
            <p:cNvCxnSpPr>
              <a:cxnSpLocks noChangeShapeType="1"/>
              <a:stCxn id="39" idx="5"/>
              <a:endCxn id="50" idx="0"/>
            </p:cNvCxnSpPr>
            <p:nvPr/>
          </p:nvCxnSpPr>
          <p:spPr bwMode="auto">
            <a:xfrm>
              <a:off x="6128423" y="4202745"/>
              <a:ext cx="247049" cy="45335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5" name="Oval 9 1 1 2 1 3"/>
            <p:cNvSpPr>
              <a:spLocks noChangeArrowheads="1"/>
            </p:cNvSpPr>
            <p:nvPr/>
          </p:nvSpPr>
          <p:spPr bwMode="auto">
            <a:xfrm>
              <a:off x="5408271" y="2921304"/>
              <a:ext cx="453178" cy="453178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a</a:t>
              </a:r>
            </a:p>
          </p:txBody>
        </p:sp>
        <p:sp>
          <p:nvSpPr>
            <p:cNvPr id="46" name="Oval 7 1 3 2 1 3"/>
            <p:cNvSpPr>
              <a:spLocks noChangeArrowheads="1"/>
            </p:cNvSpPr>
            <p:nvPr/>
          </p:nvSpPr>
          <p:spPr bwMode="auto">
            <a:xfrm>
              <a:off x="7665717" y="3834319"/>
              <a:ext cx="453178" cy="453178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47" name="Oval 9 1 2 2 1 3"/>
            <p:cNvSpPr>
              <a:spLocks noChangeArrowheads="1"/>
            </p:cNvSpPr>
            <p:nvPr/>
          </p:nvSpPr>
          <p:spPr bwMode="auto">
            <a:xfrm>
              <a:off x="5356630" y="4663446"/>
              <a:ext cx="453178" cy="4531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x</a:t>
              </a:r>
            </a:p>
          </p:txBody>
        </p:sp>
        <p:sp>
          <p:nvSpPr>
            <p:cNvPr id="48" name="Oval 7 1 4 2 1 3"/>
            <p:cNvSpPr>
              <a:spLocks noChangeArrowheads="1"/>
            </p:cNvSpPr>
            <p:nvPr/>
          </p:nvSpPr>
          <p:spPr bwMode="auto">
            <a:xfrm>
              <a:off x="6739543" y="2897002"/>
              <a:ext cx="453178" cy="45317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49" name="AutoShape 15 1 4 2 1 3"/>
            <p:cNvCxnSpPr>
              <a:cxnSpLocks noChangeShapeType="1"/>
              <a:stCxn id="48" idx="3"/>
              <a:endCxn id="39" idx="0"/>
            </p:cNvCxnSpPr>
            <p:nvPr/>
          </p:nvCxnSpPr>
          <p:spPr bwMode="auto">
            <a:xfrm flipH="1">
              <a:off x="5968200" y="3283814"/>
              <a:ext cx="837709" cy="53211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50" name="Oval 10 1 2 1 3"/>
            <p:cNvSpPr>
              <a:spLocks noChangeArrowheads="1"/>
            </p:cNvSpPr>
            <p:nvPr/>
          </p:nvSpPr>
          <p:spPr bwMode="auto">
            <a:xfrm>
              <a:off x="6148882" y="4656098"/>
              <a:ext cx="453178" cy="453178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dirty="0"/>
                <a:t>y</a:t>
              </a:r>
            </a:p>
          </p:txBody>
        </p:sp>
        <p:sp>
          <p:nvSpPr>
            <p:cNvPr id="51" name="Text Box 19 1 2 6 3"/>
            <p:cNvSpPr txBox="1">
              <a:spLocks noChangeArrowheads="1"/>
            </p:cNvSpPr>
            <p:nvPr/>
          </p:nvSpPr>
          <p:spPr bwMode="auto">
            <a:xfrm>
              <a:off x="7068989" y="4705369"/>
              <a:ext cx="283982" cy="56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zh-TW" dirty="0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7606703" y="1486926"/>
            <a:ext cx="6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T’’</a:t>
            </a:r>
          </a:p>
        </p:txBody>
      </p:sp>
      <p:pic>
        <p:nvPicPr>
          <p:cNvPr id="3" name="圖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53" y="4198552"/>
            <a:ext cx="1643101" cy="254544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93" y="4179662"/>
            <a:ext cx="4798221" cy="278931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00" y="4583700"/>
            <a:ext cx="6941263" cy="253019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98" y="5365348"/>
            <a:ext cx="4078792" cy="253019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18" y="5394639"/>
            <a:ext cx="362763" cy="202720"/>
          </a:xfrm>
          <a:prstGeom prst="rect">
            <a:avLst/>
          </a:prstGeom>
        </p:spPr>
      </p:pic>
      <p:sp>
        <p:nvSpPr>
          <p:cNvPr id="61" name="內容版面配置區 2"/>
          <p:cNvSpPr txBox="1">
            <a:spLocks/>
          </p:cNvSpPr>
          <p:nvPr/>
        </p:nvSpPr>
        <p:spPr>
          <a:xfrm>
            <a:off x="2209800" y="5727997"/>
            <a:ext cx="8088923" cy="78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Because T’ is OPT, T’’ must be another optimal solution.</a:t>
            </a:r>
            <a:endParaRPr lang="en-US" dirty="0"/>
          </a:p>
        </p:txBody>
      </p:sp>
      <p:pic>
        <p:nvPicPr>
          <p:cNvPr id="65" name="圖片 6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01" y="4965418"/>
            <a:ext cx="6828471" cy="253019"/>
          </a:xfrm>
          <a:prstGeom prst="rect">
            <a:avLst/>
          </a:prstGeom>
        </p:spPr>
      </p:pic>
      <p:grpSp>
        <p:nvGrpSpPr>
          <p:cNvPr id="72" name="群組 71"/>
          <p:cNvGrpSpPr/>
          <p:nvPr/>
        </p:nvGrpSpPr>
        <p:grpSpPr>
          <a:xfrm>
            <a:off x="8275268" y="5303224"/>
            <a:ext cx="2205449" cy="341768"/>
            <a:chOff x="5633341" y="5747949"/>
            <a:chExt cx="2205449" cy="341768"/>
          </a:xfrm>
        </p:grpSpPr>
        <p:sp>
          <p:nvSpPr>
            <p:cNvPr id="71" name="圓角矩形 70"/>
            <p:cNvSpPr/>
            <p:nvPr/>
          </p:nvSpPr>
          <p:spPr>
            <a:xfrm>
              <a:off x="5633341" y="5747949"/>
              <a:ext cx="2205449" cy="341768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圖片 6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830" y="5791909"/>
              <a:ext cx="2027203" cy="253019"/>
            </a:xfrm>
            <a:prstGeom prst="rect">
              <a:avLst/>
            </a:prstGeom>
          </p:spPr>
        </p:pic>
      </p:grpSp>
      <p:sp>
        <p:nvSpPr>
          <p:cNvPr id="73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2805752" y="6122954"/>
            <a:ext cx="5811904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ym typeface="Wingdings" panose="05000000000000000000" pitchFamily="2" charset="2"/>
              </a:rPr>
              <a:t>Practice: prove the optimal tree must be a full tree</a:t>
            </a:r>
            <a:endParaRPr lang="en-US" sz="2000" dirty="0">
              <a:sym typeface="Wingdings" panose="05000000000000000000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35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23527" y="1340538"/>
            <a:ext cx="10221675" cy="4680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F1438-E330-4105-8FF5-00C86F741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Correctness and Optimality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Theorem: Huffman algorithm generates an optimal prefix code</a:t>
                </a:r>
              </a:p>
              <a:p>
                <a:r>
                  <a:rPr lang="en-US" dirty="0">
                    <a:latin typeface="+mj-lt"/>
                  </a:rPr>
                  <a:t>Proof</a:t>
                </a:r>
              </a:p>
              <a:p>
                <a:pPr lvl="1"/>
                <a:r>
                  <a:rPr lang="en-US" dirty="0">
                    <a:latin typeface="+mj-lt"/>
                  </a:rPr>
                  <a:t>Use induction to prove: Huffman codes are optimal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+mj-lt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 symbols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</a:rPr>
                      <m:t>𝑛</m:t>
                    </m:r>
                    <m:r>
                      <a:rPr lang="en-US" sz="2400" i="1" dirty="0">
                        <a:latin typeface="+mj-lt"/>
                      </a:rPr>
                      <m:t>=2</m:t>
                    </m:r>
                  </m:oMath>
                </a14:m>
                <a:r>
                  <a:rPr lang="en-US" sz="2400" dirty="0">
                    <a:latin typeface="+mj-lt"/>
                  </a:rPr>
                  <a:t>, trivial</a:t>
                </a:r>
              </a:p>
              <a:p>
                <a:pPr lvl="2"/>
                <a:r>
                  <a:rPr lang="en-US" sz="2400" dirty="0">
                    <a:latin typeface="+mj-lt"/>
                  </a:rPr>
                  <a:t>For a set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</a:rPr>
                      <m:t>𝑆</m:t>
                    </m:r>
                  </m:oMath>
                </a14:m>
                <a:r>
                  <a:rPr lang="en-US" sz="2400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</a:rPr>
                      <m:t>𝑛</m:t>
                    </m:r>
                    <m:r>
                      <a:rPr lang="en-US" sz="2400" i="1" dirty="0">
                        <a:latin typeface="+mj-lt"/>
                      </a:rPr>
                      <m:t>+1</m:t>
                    </m:r>
                  </m:oMath>
                </a14:m>
                <a:r>
                  <a:rPr lang="en-US" sz="2400" dirty="0">
                    <a:latin typeface="+mj-lt"/>
                  </a:rPr>
                  <a:t> symbols,</a:t>
                </a:r>
              </a:p>
              <a:p>
                <a:pPr marL="1165860" lvl="3" indent="-3429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Based on the greedy choice property, two symbols with minimum frequencies are siblings in T</a:t>
                </a:r>
              </a:p>
              <a:p>
                <a:pPr marL="1165860" lvl="3" indent="-3429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Construct T’ by replacing these two symbols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</a:rPr>
                      <m:t>𝑥</m:t>
                    </m:r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</a:rPr>
                      <m:t>𝑦</m:t>
                    </m:r>
                  </m:oMath>
                </a14:m>
                <a:r>
                  <a:rPr lang="en-US" sz="2400" dirty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</a:rPr>
                      <m:t>𝑧</m:t>
                    </m:r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  <a:r>
                  <a:rPr lang="en-US" sz="2400" dirty="0" err="1">
                    <a:latin typeface="+mj-lt"/>
                  </a:rPr>
                  <a:t>s.t.</a:t>
                </a:r>
                <a:r>
                  <a:rPr 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+mj-lt"/>
                      </a:rPr>
                      <m:t>𝑆</m:t>
                    </m:r>
                    <m:r>
                      <a:rPr lang="en-US" altLang="zh-TW" sz="2400" i="1" dirty="0">
                        <a:latin typeface="+mj-lt"/>
                      </a:rPr>
                      <m:t>′=(</m:t>
                    </m:r>
                    <m:r>
                      <a:rPr lang="en-US" altLang="zh-TW" sz="2400" i="1" dirty="0">
                        <a:latin typeface="+mj-lt"/>
                      </a:rPr>
                      <m:t>𝑆</m:t>
                    </m:r>
                    <m:r>
                      <a:rPr lang="en-US" altLang="zh-TW" sz="2400" i="1" dirty="0">
                        <a:latin typeface="+mj-lt"/>
                      </a:rPr>
                      <m:t>\</m:t>
                    </m:r>
                    <m:r>
                      <m:rPr>
                        <m:lit/>
                      </m:rPr>
                      <a:rPr lang="en-US" altLang="zh-TW" sz="2400" i="1" dirty="0">
                        <a:latin typeface="+mj-lt"/>
                      </a:rPr>
                      <m:t>{</m:t>
                    </m:r>
                    <m:r>
                      <a:rPr lang="en-US" altLang="zh-TW" sz="2400" i="1" dirty="0" err="1">
                        <a:latin typeface="+mj-lt"/>
                      </a:rPr>
                      <m:t>𝑥</m:t>
                    </m:r>
                    <m:r>
                      <a:rPr lang="en-US" altLang="zh-TW" sz="2400" i="1" dirty="0" err="1">
                        <a:latin typeface="+mj-lt"/>
                      </a:rPr>
                      <m:t>,</m:t>
                    </m:r>
                    <m:r>
                      <a:rPr lang="en-US" altLang="zh-TW" sz="2400" i="1" dirty="0" err="1">
                        <a:latin typeface="+mj-lt"/>
                      </a:rPr>
                      <m:t>𝑦</m:t>
                    </m:r>
                    <m:r>
                      <a:rPr lang="en-US" altLang="zh-TW" sz="2400" i="1" dirty="0">
                        <a:latin typeface="+mj-lt"/>
                      </a:rPr>
                      <m:t>})</m:t>
                    </m:r>
                    <m:r>
                      <a:rPr lang="en-US" altLang="zh-TW" sz="2400" i="1" dirty="0">
                        <a:latin typeface="+mj-lt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 dirty="0">
                            <a:latin typeface="+mj-lt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latin typeface="+mj-lt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sz="2400" i="1">
                            <a:latin typeface="+mj-lt"/>
                          </a:rPr>
                        </m:ctrlPr>
                      </m:dPr>
                      <m:e>
                        <m:r>
                          <a:rPr lang="en-US" sz="2400" i="1">
                            <a:latin typeface="+mj-lt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+mj-lt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sz="2400" i="1">
                            <a:latin typeface="+mj-lt"/>
                          </a:rPr>
                        </m:ctrlPr>
                      </m:dPr>
                      <m:e>
                        <m:r>
                          <a:rPr lang="en-US" sz="2400" i="1">
                            <a:latin typeface="+mj-lt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+mj-lt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latin typeface="+mj-lt"/>
                      </a:rPr>
                      <m:t>freq</m:t>
                    </m:r>
                    <m:d>
                      <m:dPr>
                        <m:ctrlPr>
                          <a:rPr lang="en-US" sz="2400" i="1">
                            <a:latin typeface="+mj-lt"/>
                          </a:rPr>
                        </m:ctrlPr>
                      </m:dPr>
                      <m:e>
                        <m:r>
                          <a:rPr lang="en-US" sz="2400" i="1">
                            <a:latin typeface="+mj-lt"/>
                          </a:rPr>
                          <m:t>𝑦</m:t>
                        </m:r>
                      </m:e>
                    </m:d>
                  </m:oMath>
                </a14:m>
                <a:endParaRPr lang="en-US" sz="2400" dirty="0">
                  <a:latin typeface="+mj-lt"/>
                </a:endParaRPr>
              </a:p>
              <a:p>
                <a:pPr marL="1165860" lvl="3" indent="-3429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Assume T’ is the optimal tree for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</a:rPr>
                      <m:t>𝑛</m:t>
                    </m:r>
                  </m:oMath>
                </a14:m>
                <a:r>
                  <a:rPr lang="en-US" sz="2400" dirty="0">
                    <a:latin typeface="+mj-lt"/>
                  </a:rPr>
                  <a:t> symbols by inductive hypothesis</a:t>
                </a:r>
              </a:p>
              <a:p>
                <a:pPr marL="1165860" lvl="3" indent="-34290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Based on the optimal substructure property, we know that when T’ is optimal, T is optimal too (case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+mj-lt"/>
                      </a:rPr>
                      <m:t>𝑛</m:t>
                    </m:r>
                    <m:r>
                      <a:rPr lang="en-US" sz="2400" i="1" dirty="0">
                        <a:latin typeface="+mj-lt"/>
                      </a:rPr>
                      <m:t>+1</m:t>
                    </m:r>
                  </m:oMath>
                </a14:m>
                <a:r>
                  <a:rPr lang="en-US" sz="2400" dirty="0">
                    <a:latin typeface="+mj-lt"/>
                  </a:rPr>
                  <a:t> holds)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8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橢圓形圖說文字 10">
            <a:extLst>
              <a:ext uri="{FF2B5EF4-FFF2-40B4-BE49-F238E27FC236}">
                <a16:creationId xmlns:a16="http://schemas.microsoft.com/office/drawing/2014/main" id="{7334BC59-E824-4673-A54C-C7DA45BC9D3F}"/>
              </a:ext>
            </a:extLst>
          </p:cNvPr>
          <p:cNvSpPr/>
          <p:nvPr/>
        </p:nvSpPr>
        <p:spPr>
          <a:xfrm>
            <a:off x="1676400" y="6091147"/>
            <a:ext cx="8808917" cy="70788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ym typeface="Wingdings" panose="05000000000000000000" pitchFamily="2" charset="2"/>
              </a:rPr>
              <a:t>This induction proof framework can be applied to prove its </a:t>
            </a:r>
            <a:r>
              <a:rPr lang="en-US" altLang="zh-TW" sz="2000" b="1" i="1" u="sng" dirty="0">
                <a:sym typeface="Wingdings" panose="05000000000000000000" pitchFamily="2" charset="2"/>
              </a:rPr>
              <a:t>optimality</a:t>
            </a:r>
            <a:r>
              <a:rPr lang="en-US" altLang="zh-TW" sz="2000" dirty="0">
                <a:sym typeface="Wingdings" panose="05000000000000000000" pitchFamily="2" charset="2"/>
              </a:rPr>
              <a:t> using the </a:t>
            </a:r>
            <a:r>
              <a:rPr lang="en-US" altLang="zh-TW" sz="2000" b="1" dirty="0">
                <a:sym typeface="Wingdings" panose="05000000000000000000" pitchFamily="2" charset="2"/>
              </a:rPr>
              <a:t>optimal substructure </a:t>
            </a:r>
            <a:r>
              <a:rPr lang="en-US" altLang="zh-TW" sz="2000" dirty="0">
                <a:sym typeface="Wingdings" panose="05000000000000000000" pitchFamily="2" charset="2"/>
              </a:rPr>
              <a:t>and the </a:t>
            </a:r>
            <a:r>
              <a:rPr lang="en-US" altLang="zh-TW" sz="2000" b="1" dirty="0">
                <a:sym typeface="Wingdings" panose="05000000000000000000" pitchFamily="2" charset="2"/>
              </a:rPr>
              <a:t>greedy choice property</a:t>
            </a:r>
            <a:r>
              <a:rPr lang="en-US" altLang="zh-TW" sz="2000" dirty="0">
                <a:sym typeface="Wingdings" panose="05000000000000000000" pitchFamily="2" charset="2"/>
              </a:rPr>
              <a:t>.</a:t>
            </a:r>
            <a:endParaRPr lang="en-US" sz="2000" dirty="0">
              <a:sym typeface="Wingdings" panose="05000000000000000000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6D1298-561E-4AE1-AA03-174A1767B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Pseudo Code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9E2DEE-027E-4F57-8C2B-22EA2B3E8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5 1"/>
          <p:cNvSpPr txBox="1"/>
          <p:nvPr/>
        </p:nvSpPr>
        <p:spPr>
          <a:xfrm>
            <a:off x="361337" y="2563563"/>
            <a:ext cx="714559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urier"/>
                <a:cs typeface="Courier"/>
              </a:rPr>
              <a:t>Huffman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(S)</a:t>
            </a:r>
          </a:p>
          <a:p>
            <a:r>
              <a:rPr lang="en-US" dirty="0">
                <a:latin typeface="Courier"/>
                <a:cs typeface="Courier"/>
              </a:rPr>
              <a:t>  n = |S|</a:t>
            </a:r>
          </a:p>
          <a:p>
            <a:r>
              <a:rPr lang="en-US" dirty="0">
                <a:latin typeface="Courier"/>
                <a:cs typeface="Courier"/>
              </a:rPr>
              <a:t>  Q = Build-Priority-Queue(S)</a:t>
            </a:r>
          </a:p>
          <a:p>
            <a:r>
              <a:rPr lang="en-US" dirty="0">
                <a:latin typeface="Courier"/>
                <a:cs typeface="Courier"/>
              </a:rPr>
              <a:t>  for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1 to n – 1</a:t>
            </a:r>
          </a:p>
          <a:p>
            <a:r>
              <a:rPr lang="en-US" dirty="0">
                <a:latin typeface="Courier"/>
                <a:cs typeface="Courier"/>
              </a:rPr>
              <a:t>    allocate a new node z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z.left</a:t>
            </a:r>
            <a:r>
              <a:rPr lang="en-US" dirty="0">
                <a:latin typeface="Courier"/>
                <a:cs typeface="Courier"/>
              </a:rPr>
              <a:t> = x = Extract-Min(Q)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z.right</a:t>
            </a:r>
            <a:r>
              <a:rPr lang="en-US" dirty="0">
                <a:latin typeface="Courier"/>
                <a:cs typeface="Courier"/>
              </a:rPr>
              <a:t> = y = Extract-Min(Q)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err="1">
                <a:latin typeface="Courier"/>
                <a:cs typeface="Courier"/>
              </a:rPr>
              <a:t>freq</a:t>
            </a:r>
            <a:r>
              <a:rPr lang="en-US" dirty="0">
                <a:latin typeface="Courier"/>
                <a:cs typeface="Courier"/>
              </a:rPr>
              <a:t>(z) = </a:t>
            </a:r>
            <a:r>
              <a:rPr lang="en-US" dirty="0" err="1">
                <a:latin typeface="Courier"/>
                <a:cs typeface="Courier"/>
              </a:rPr>
              <a:t>freq</a:t>
            </a:r>
            <a:r>
              <a:rPr lang="en-US" dirty="0">
                <a:latin typeface="Courier"/>
                <a:cs typeface="Courier"/>
              </a:rPr>
              <a:t>(x) + </a:t>
            </a:r>
            <a:r>
              <a:rPr lang="en-US" dirty="0" err="1">
                <a:latin typeface="Courier"/>
                <a:cs typeface="Courier"/>
              </a:rPr>
              <a:t>freq</a:t>
            </a:r>
            <a:r>
              <a:rPr lang="en-US" dirty="0">
                <a:latin typeface="Courier"/>
                <a:cs typeface="Courier"/>
              </a:rPr>
              <a:t>(y)</a:t>
            </a:r>
          </a:p>
          <a:p>
            <a:r>
              <a:rPr lang="en-US" dirty="0">
                <a:latin typeface="Courier"/>
                <a:cs typeface="Courier"/>
              </a:rPr>
              <a:t>    Insert(Q, z)</a:t>
            </a:r>
          </a:p>
          <a:p>
            <a:r>
              <a:rPr lang="en-US" dirty="0">
                <a:latin typeface="Courier"/>
                <a:cs typeface="Courier"/>
              </a:rPr>
              <a:t>    Delete(Q, x)</a:t>
            </a:r>
          </a:p>
          <a:p>
            <a:r>
              <a:rPr lang="en-US" dirty="0">
                <a:latin typeface="Courier"/>
                <a:cs typeface="Courier"/>
              </a:rPr>
              <a:t>    Delete(Q, y)</a:t>
            </a:r>
          </a:p>
          <a:p>
            <a:r>
              <a:rPr lang="en-US" dirty="0">
                <a:latin typeface="Courier"/>
                <a:cs typeface="Courier"/>
              </a:rPr>
              <a:t>  return Extract-Min(Q)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 // return the prefix tree</a:t>
            </a:r>
          </a:p>
        </p:txBody>
      </p:sp>
      <p:pic>
        <p:nvPicPr>
          <p:cNvPr id="7" name="圖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59" y="4018704"/>
            <a:ext cx="2403271" cy="312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1">
                <a:extLst>
                  <a:ext uri="{FF2B5EF4-FFF2-40B4-BE49-F238E27FC236}">
                    <a16:creationId xmlns:a16="http://schemas.microsoft.com/office/drawing/2014/main" id="{F0E1340E-C00C-4C62-9FBF-02B8B307079C}"/>
                  </a:ext>
                </a:extLst>
              </p:cNvPr>
              <p:cNvSpPr/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1" dirty="0"/>
                  <a:t>Prefix Code</a:t>
                </a:r>
                <a:r>
                  <a:rPr lang="en-US" sz="2000" b="1" dirty="0"/>
                  <a:t>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indicating word frequency</a:t>
                </a:r>
              </a:p>
              <a:p>
                <a:r>
                  <a:rPr lang="en-US" sz="2000" dirty="0"/>
                  <a:t>Output: a binary tree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leaves with minimal cost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1" name="矩形 11">
                <a:extLst>
                  <a:ext uri="{FF2B5EF4-FFF2-40B4-BE49-F238E27FC236}">
                    <a16:creationId xmlns:a16="http://schemas.microsoft.com/office/drawing/2014/main" id="{F0E1340E-C00C-4C62-9FBF-02B8B3070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40538"/>
                <a:ext cx="11573197" cy="1015663"/>
              </a:xfrm>
              <a:prstGeom prst="rect">
                <a:avLst/>
              </a:prstGeom>
              <a:blipFill>
                <a:blip r:embed="rId8"/>
                <a:stretch>
                  <a:fillRect l="-473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161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0C9D40-8033-457C-AEDA-EFF6656790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Drawbacks of Huffman Codes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Huffman’s algorithm is optimal for a symbol-by-symbol coding with a </a:t>
            </a:r>
            <a:r>
              <a:rPr lang="en-US" u="sng" dirty="0">
                <a:latin typeface="+mj-lt"/>
              </a:rPr>
              <a:t>known</a:t>
            </a:r>
            <a:r>
              <a:rPr lang="en-US" dirty="0">
                <a:latin typeface="+mj-lt"/>
              </a:rPr>
              <a:t> input probability distribution</a:t>
            </a:r>
          </a:p>
          <a:p>
            <a:r>
              <a:rPr lang="en-US" dirty="0">
                <a:latin typeface="+mj-lt"/>
              </a:rPr>
              <a:t>Huffman’s algorithm is sub-optimal when</a:t>
            </a:r>
            <a:endParaRPr lang="en-US" sz="2400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blending among symbols is allowed</a:t>
            </a:r>
          </a:p>
          <a:p>
            <a:pPr lvl="1"/>
            <a:r>
              <a:rPr lang="en-US" dirty="0">
                <a:latin typeface="+mj-lt"/>
              </a:rPr>
              <a:t>the probability distribution is unknown</a:t>
            </a:r>
          </a:p>
          <a:p>
            <a:pPr lvl="1"/>
            <a:r>
              <a:rPr lang="en-US" dirty="0">
                <a:latin typeface="+mj-lt"/>
              </a:rPr>
              <a:t>symbols are not independent</a:t>
            </a:r>
          </a:p>
          <a:p>
            <a:endParaRPr lang="en-US" sz="2400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98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248670-7C0E-43FB-9D7D-725EB4A6FC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1" dirty="0"/>
              <a:t>Greedy #5: Breakpoint Selection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2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66F16BBE-FD00-4183-B0B7-5EB2FD5920B7}"/>
              </a:ext>
            </a:extLst>
          </p:cNvPr>
          <p:cNvSpPr/>
          <p:nvPr/>
        </p:nvSpPr>
        <p:spPr>
          <a:xfrm>
            <a:off x="7906361" y="3681520"/>
            <a:ext cx="199292" cy="3812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6B508A-8197-4F0D-858E-F551261D91B1}"/>
              </a:ext>
            </a:extLst>
          </p:cNvPr>
          <p:cNvSpPr/>
          <p:nvPr/>
        </p:nvSpPr>
        <p:spPr>
          <a:xfrm>
            <a:off x="6483475" y="3677471"/>
            <a:ext cx="199292" cy="3812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73C98C6-08EF-4241-98DA-03F15F849075}"/>
              </a:ext>
            </a:extLst>
          </p:cNvPr>
          <p:cNvSpPr/>
          <p:nvPr/>
        </p:nvSpPr>
        <p:spPr>
          <a:xfrm>
            <a:off x="5117316" y="3679822"/>
            <a:ext cx="199292" cy="3812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8BFE0-0794-47D9-9D67-141FD0C56EA4}"/>
              </a:ext>
            </a:extLst>
          </p:cNvPr>
          <p:cNvSpPr/>
          <p:nvPr/>
        </p:nvSpPr>
        <p:spPr>
          <a:xfrm>
            <a:off x="3742407" y="3682638"/>
            <a:ext cx="199292" cy="3812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文字版面配置區 59">
            <a:extLst>
              <a:ext uri="{FF2B5EF4-FFF2-40B4-BE49-F238E27FC236}">
                <a16:creationId xmlns:a16="http://schemas.microsoft.com/office/drawing/2014/main" id="{2A80C5FF-9070-4B85-93FA-05A8BBBAE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Breakpoint Selection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340538"/>
                <a:ext cx="11905758" cy="500722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Input: a planned route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𝑛</m:t>
                    </m:r>
                    <m:r>
                      <a:rPr lang="en-US" b="0" i="1" smtClean="0">
                        <a:latin typeface="+mj-lt"/>
                      </a:rPr>
                      <m:t>+1</m:t>
                    </m:r>
                  </m:oMath>
                </a14:m>
                <a:r>
                  <a:rPr lang="en-US" dirty="0">
                    <a:latin typeface="+mj-lt"/>
                  </a:rPr>
                  <a:t> gas stations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+mj-lt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; the car can go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𝐶</m:t>
                    </m:r>
                  </m:oMath>
                </a14:m>
                <a:r>
                  <a:rPr lang="en-US" dirty="0">
                    <a:latin typeface="+mj-lt"/>
                  </a:rPr>
                  <a:t> after refueling at a breakpoint</a:t>
                </a:r>
              </a:p>
              <a:p>
                <a:r>
                  <a:rPr lang="en-US" dirty="0">
                    <a:latin typeface="+mj-lt"/>
                  </a:rPr>
                  <a:t>Output: a refueling schedule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) that minimizes the number of stops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Greedy algorithm</a:t>
                </a:r>
                <a:r>
                  <a:rPr lang="en-US" altLang="zh-TW" dirty="0">
                    <a:latin typeface="+mj-lt"/>
                  </a:rPr>
                  <a:t>:</a:t>
                </a:r>
                <a:r>
                  <a:rPr lang="zh-TW" altLang="en-US" dirty="0">
                    <a:latin typeface="+mj-lt"/>
                  </a:rPr>
                  <a:t> </a:t>
                </a:r>
                <a:r>
                  <a:rPr lang="en-US" altLang="zh-TW" dirty="0">
                    <a:latin typeface="+mj-lt"/>
                  </a:rPr>
                  <a:t>g</a:t>
                </a:r>
                <a:r>
                  <a:rPr lang="en-US" dirty="0">
                    <a:latin typeface="+mj-lt"/>
                  </a:rPr>
                  <a:t>o as far as you can before refueling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340538"/>
                <a:ext cx="11905758" cy="5007226"/>
              </a:xfrm>
              <a:blipFill>
                <a:blip r:embed="rId3"/>
                <a:stretch>
                  <a:fillRect l="-922" t="-2192" r="-768"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2329109" y="4063869"/>
            <a:ext cx="738553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513747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956293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3132139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3782771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445123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5066447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5684839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5611570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6616823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V="1">
            <a:off x="6420462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7038854" y="3677009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7261593" y="3677008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7188324" y="3677008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8193577" y="3677008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7997216" y="3677008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8615608" y="3677008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469785" y="3399102"/>
            <a:ext cx="1374530" cy="2743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矩形 24"/>
          <p:cNvSpPr/>
          <p:nvPr/>
        </p:nvSpPr>
        <p:spPr>
          <a:xfrm>
            <a:off x="3844315" y="3399102"/>
            <a:ext cx="1374530" cy="2743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矩形 25"/>
          <p:cNvSpPr/>
          <p:nvPr/>
        </p:nvSpPr>
        <p:spPr>
          <a:xfrm>
            <a:off x="5221778" y="3400580"/>
            <a:ext cx="1374530" cy="27432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矩形 26"/>
          <p:cNvSpPr/>
          <p:nvPr/>
        </p:nvSpPr>
        <p:spPr>
          <a:xfrm>
            <a:off x="6593375" y="3400580"/>
            <a:ext cx="1374530" cy="274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矩形 27"/>
          <p:cNvSpPr/>
          <p:nvPr/>
        </p:nvSpPr>
        <p:spPr>
          <a:xfrm>
            <a:off x="7967905" y="3407894"/>
            <a:ext cx="1374530" cy="2743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29" name="直線接點 28"/>
          <p:cNvCxnSpPr/>
          <p:nvPr/>
        </p:nvCxnSpPr>
        <p:spPr>
          <a:xfrm flipV="1">
            <a:off x="9269170" y="3677008"/>
            <a:ext cx="0" cy="38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2179640" y="2814661"/>
            <a:ext cx="364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Ideally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stop when out of gas</a:t>
            </a:r>
            <a:endParaRPr 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179641" y="4344876"/>
            <a:ext cx="670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Actually: may not be able to find the gas station when out of gas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329109" y="4790120"/>
            <a:ext cx="7385538" cy="663289"/>
            <a:chOff x="1055077" y="5536343"/>
            <a:chExt cx="7385538" cy="663289"/>
          </a:xfrm>
        </p:grpSpPr>
        <p:cxnSp>
          <p:nvCxnSpPr>
            <p:cNvPr id="31" name="直線單箭頭接點 30"/>
            <p:cNvCxnSpPr/>
            <p:nvPr/>
          </p:nvCxnSpPr>
          <p:spPr>
            <a:xfrm>
              <a:off x="1055077" y="6199632"/>
              <a:ext cx="7385538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V="1">
              <a:off x="1239715" y="5812771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V="1">
              <a:off x="1682261" y="5812771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 flipV="1">
              <a:off x="1858107" y="5812771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 flipV="1">
              <a:off x="2508739" y="5812771"/>
              <a:ext cx="0" cy="38686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3171091" y="5812771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3792415" y="5812771"/>
              <a:ext cx="0" cy="38686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 flipV="1">
              <a:off x="4410807" y="5812771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V="1">
              <a:off x="4337538" y="5812771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5342791" y="5812771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 flipV="1">
              <a:off x="5146430" y="5812771"/>
              <a:ext cx="0" cy="38686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V="1">
              <a:off x="5764822" y="5812771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 flipV="1">
              <a:off x="5987561" y="5812770"/>
              <a:ext cx="0" cy="38686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5914292" y="5812770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 flipV="1">
              <a:off x="6919545" y="5812770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 flipV="1">
              <a:off x="6723184" y="5812770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V="1">
              <a:off x="7341576" y="5812770"/>
              <a:ext cx="0" cy="38686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1195753" y="5540212"/>
              <a:ext cx="1310053" cy="2743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2508739" y="5540212"/>
              <a:ext cx="1283676" cy="27432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3798280" y="5536343"/>
              <a:ext cx="1345216" cy="27432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5143500" y="5536343"/>
              <a:ext cx="852855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6003677" y="5536343"/>
              <a:ext cx="1337899" cy="2743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3" name="直線接點 52"/>
            <p:cNvCxnSpPr/>
            <p:nvPr/>
          </p:nvCxnSpPr>
          <p:spPr>
            <a:xfrm flipV="1">
              <a:off x="7995138" y="5812770"/>
              <a:ext cx="0" cy="3868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7341576" y="5536343"/>
              <a:ext cx="726827" cy="27432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7549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  <p:bldP spid="56" grpId="0" animBg="1"/>
      <p:bldP spid="5" grpId="0" animBg="1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版面配置區 26">
            <a:extLst>
              <a:ext uri="{FF2B5EF4-FFF2-40B4-BE49-F238E27FC236}">
                <a16:creationId xmlns:a16="http://schemas.microsoft.com/office/drawing/2014/main" id="{B7ABDA7C-6B46-43BD-9B71-60CED6F68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Algorithm Design Paradigms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Dynamic Programming</a:t>
            </a:r>
          </a:p>
          <a:p>
            <a:pPr lvl="1"/>
            <a:r>
              <a:rPr lang="en-US" dirty="0">
                <a:latin typeface="+mj-lt"/>
              </a:rPr>
              <a:t>has </a:t>
            </a:r>
            <a:r>
              <a:rPr lang="en-US" b="1" dirty="0">
                <a:latin typeface="+mj-lt"/>
              </a:rPr>
              <a:t>optimal substructure</a:t>
            </a:r>
          </a:p>
          <a:p>
            <a:pPr lvl="1"/>
            <a:r>
              <a:rPr lang="en-US" dirty="0">
                <a:latin typeface="+mj-lt"/>
              </a:rPr>
              <a:t>make an informed choice after getting optimal solutions to </a:t>
            </a:r>
            <a:r>
              <a:rPr lang="en-US" dirty="0" err="1">
                <a:latin typeface="+mj-lt"/>
              </a:rPr>
              <a:t>subproblems</a:t>
            </a:r>
            <a:endParaRPr lang="en-US" dirty="0">
              <a:latin typeface="+mj-lt"/>
            </a:endParaRPr>
          </a:p>
          <a:p>
            <a:pPr lvl="1"/>
            <a:r>
              <a:rPr lang="en-US" b="1" dirty="0">
                <a:latin typeface="+mj-lt"/>
              </a:rPr>
              <a:t>dependent </a:t>
            </a:r>
            <a:r>
              <a:rPr lang="en-US" dirty="0">
                <a:latin typeface="+mj-lt"/>
              </a:rPr>
              <a:t>or</a:t>
            </a:r>
            <a:r>
              <a:rPr lang="en-US" b="1" dirty="0">
                <a:latin typeface="+mj-lt"/>
              </a:rPr>
              <a:t> overlapping</a:t>
            </a:r>
            <a:r>
              <a:rPr lang="en-US" dirty="0">
                <a:latin typeface="+mj-lt"/>
              </a:rPr>
              <a:t> subproblems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Greedy Algorithms</a:t>
            </a:r>
          </a:p>
          <a:p>
            <a:pPr lvl="1"/>
            <a:r>
              <a:rPr lang="en-US" dirty="0">
                <a:latin typeface="+mj-lt"/>
              </a:rPr>
              <a:t>has </a:t>
            </a:r>
            <a:r>
              <a:rPr lang="en-US" b="1" dirty="0">
                <a:latin typeface="+mj-lt"/>
              </a:rPr>
              <a:t>optimal substructure</a:t>
            </a:r>
          </a:p>
          <a:p>
            <a:pPr lvl="1"/>
            <a:r>
              <a:rPr lang="en-US" dirty="0">
                <a:latin typeface="+mj-lt"/>
              </a:rPr>
              <a:t>make a greedy choice before solving the </a:t>
            </a:r>
            <a:r>
              <a:rPr lang="en-US" dirty="0" err="1">
                <a:latin typeface="+mj-lt"/>
              </a:rPr>
              <a:t>subproblem</a:t>
            </a:r>
            <a:endParaRPr lang="en-US" dirty="0">
              <a:latin typeface="+mj-lt"/>
            </a:endParaRPr>
          </a:p>
          <a:p>
            <a:pPr lvl="1"/>
            <a:r>
              <a:rPr lang="en-US" b="1" dirty="0">
                <a:latin typeface="+mj-lt"/>
              </a:rPr>
              <a:t>no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overlapping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subproblems</a:t>
            </a:r>
            <a:endParaRPr lang="en-US" dirty="0">
              <a:latin typeface="+mj-lt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Each round selects only one </a:t>
            </a:r>
            <a:r>
              <a:rPr lang="en-US" dirty="0" err="1">
                <a:latin typeface="+mj-lt"/>
              </a:rPr>
              <a:t>subproblem</a:t>
            </a:r>
            <a:endParaRPr lang="en-US" dirty="0">
              <a:latin typeface="+mj-lt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The </a:t>
            </a:r>
            <a:r>
              <a:rPr lang="en-US" dirty="0" err="1">
                <a:latin typeface="+mj-lt"/>
              </a:rPr>
              <a:t>subproblem</a:t>
            </a:r>
            <a:r>
              <a:rPr lang="en-US" dirty="0">
                <a:latin typeface="+mj-lt"/>
              </a:rPr>
              <a:t> size decreases</a:t>
            </a:r>
          </a:p>
          <a:p>
            <a:endParaRPr lang="en-US" dirty="0">
              <a:latin typeface="+mj-lt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CA1B72F-B587-4372-8223-3FABE0C0CCC5}"/>
              </a:ext>
            </a:extLst>
          </p:cNvPr>
          <p:cNvGrpSpPr/>
          <p:nvPr/>
        </p:nvGrpSpPr>
        <p:grpSpPr>
          <a:xfrm>
            <a:off x="869793" y="3817694"/>
            <a:ext cx="4782861" cy="2619895"/>
            <a:chOff x="219124" y="4121192"/>
            <a:chExt cx="4375814" cy="2619895"/>
          </a:xfrm>
        </p:grpSpPr>
        <p:sp>
          <p:nvSpPr>
            <p:cNvPr id="7" name="圓角矩形 6"/>
            <p:cNvSpPr/>
            <p:nvPr/>
          </p:nvSpPr>
          <p:spPr>
            <a:xfrm>
              <a:off x="219124" y="5037191"/>
              <a:ext cx="956933" cy="59851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Optimal Solution</a:t>
              </a: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2133332" y="4121192"/>
              <a:ext cx="940377" cy="5985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Possible Case 1</a:t>
              </a: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2137490" y="4832623"/>
              <a:ext cx="936220" cy="5985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Possible Case 2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2133332" y="6142571"/>
              <a:ext cx="940377" cy="5985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Possible Case k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292802" y="5020639"/>
              <a:ext cx="6830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max</a:t>
              </a:r>
            </a:p>
            <a:p>
              <a:r>
                <a:rPr lang="en-US" dirty="0"/>
                <a:t> /min</a:t>
              </a:r>
            </a:p>
          </p:txBody>
        </p:sp>
        <p:sp>
          <p:nvSpPr>
            <p:cNvPr id="12" name="左大括弧 11"/>
            <p:cNvSpPr/>
            <p:nvPr/>
          </p:nvSpPr>
          <p:spPr>
            <a:xfrm>
              <a:off x="1903138" y="4345211"/>
              <a:ext cx="181841" cy="2128058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3334486" y="4121192"/>
              <a:ext cx="1260452" cy="59851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Subproblem</a:t>
              </a:r>
              <a:r>
                <a:rPr lang="en-US" sz="1600" dirty="0"/>
                <a:t> Solution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3334486" y="4832623"/>
              <a:ext cx="1260452" cy="59851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Subproblem</a:t>
              </a:r>
              <a:r>
                <a:rPr lang="en-US" sz="1600" dirty="0"/>
                <a:t> Solution</a:t>
              </a: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3334486" y="6140334"/>
              <a:ext cx="1260452" cy="59851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Subproblem</a:t>
              </a:r>
              <a:r>
                <a:rPr lang="en-US" sz="1600" dirty="0"/>
                <a:t> Solution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073709" y="4245455"/>
              <a:ext cx="260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073709" y="4956887"/>
              <a:ext cx="260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073708" y="6287484"/>
              <a:ext cx="260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164566" y="5147165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46EB058-CA8D-4ABD-A804-3D4A65A46B22}"/>
              </a:ext>
            </a:extLst>
          </p:cNvPr>
          <p:cNvGrpSpPr/>
          <p:nvPr/>
        </p:nvGrpSpPr>
        <p:grpSpPr>
          <a:xfrm>
            <a:off x="6801217" y="4828384"/>
            <a:ext cx="4592761" cy="598516"/>
            <a:chOff x="5277216" y="4828384"/>
            <a:chExt cx="3674295" cy="598516"/>
          </a:xfrm>
        </p:grpSpPr>
        <p:sp>
          <p:nvSpPr>
            <p:cNvPr id="20" name="圓角矩形 19"/>
            <p:cNvSpPr/>
            <p:nvPr/>
          </p:nvSpPr>
          <p:spPr>
            <a:xfrm>
              <a:off x="5277216" y="4828384"/>
              <a:ext cx="956933" cy="59851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Optimal Solution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6494063" y="4828384"/>
              <a:ext cx="936220" cy="5985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Greedy Choice</a:t>
              </a: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7691059" y="4828384"/>
              <a:ext cx="1260452" cy="59851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Subproblem</a:t>
              </a:r>
              <a:r>
                <a:rPr lang="en-US" sz="1600" dirty="0"/>
                <a:t> Solution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405343" y="4952648"/>
              <a:ext cx="260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260573" y="4967117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63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F683BF2-50C0-4806-9F15-76ACDF4811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1: Cast Optimization Problem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</p:spPr>
            <p:txBody>
              <a:bodyPr/>
              <a:lstStyle/>
              <a:p>
                <a:r>
                  <a:rPr lang="en-US" dirty="0" err="1">
                    <a:latin typeface="+mj-lt"/>
                  </a:rPr>
                  <a:t>Subproblems</a:t>
                </a:r>
                <a:endParaRPr lang="en-US" dirty="0">
                  <a:solidFill>
                    <a:srgbClr val="0000FF"/>
                  </a:solidFill>
                  <a:latin typeface="+mj-lt"/>
                  <a:cs typeface="Courier"/>
                </a:endParaRP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B(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)</a:t>
                </a:r>
                <a:r>
                  <a:rPr lang="en-US" dirty="0">
                    <a:latin typeface="+mj-lt"/>
                  </a:rPr>
                  <a:t>: breakpoint selection problem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+mj-lt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Goal: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 B(0)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356200"/>
                <a:ext cx="11573197" cy="3991563"/>
              </a:xfrm>
              <a:blipFill>
                <a:blip r:embed="rId3"/>
                <a:stretch>
                  <a:fillRect l="-948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3D4370-1E82-41B9-A86E-DAE0298C9C0C}"/>
                  </a:ext>
                </a:extLst>
              </p:cNvPr>
              <p:cNvSpPr/>
              <p:nvPr/>
            </p:nvSpPr>
            <p:spPr>
              <a:xfrm>
                <a:off x="323527" y="1340538"/>
                <a:ext cx="11573197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Breakpoint Selection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breakpoints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; gas storage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Output: a refueling schedule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 that minimizes the number of stops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C3D4370-1E82-41B9-A86E-DAE0298C9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1340538"/>
                <a:ext cx="11573197" cy="1015663"/>
              </a:xfrm>
              <a:prstGeom prst="rect">
                <a:avLst/>
              </a:prstGeom>
              <a:blipFill>
                <a:blip r:embed="rId6"/>
                <a:stretch>
                  <a:fillRect l="-473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240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0C3F013C-5921-4D1C-8F95-4482009B4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2: Prove Optimal Substructure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356201"/>
                <a:ext cx="11573197" cy="399156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Suppose OPT is an optimal solution to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</a:rPr>
                  <a:t>B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)</a:t>
                </a:r>
                <a:r>
                  <a:rPr lang="en-US" dirty="0"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𝑗</m:t>
                    </m:r>
                  </m:oMath>
                </a14:m>
                <a:r>
                  <a:rPr lang="en-US" dirty="0">
                    <a:latin typeface="+mj-lt"/>
                  </a:rPr>
                  <a:t> is the largest index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+mj-lt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+mj-lt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+mj-lt"/>
                  </a:rPr>
                  <a:t>, there are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+mj-lt"/>
                      </a:rPr>
                      <m:t>𝑗</m:t>
                    </m:r>
                    <m:r>
                      <a:rPr lang="en-US" b="0" i="1" dirty="0" smtClean="0">
                        <a:latin typeface="+mj-lt"/>
                      </a:rPr>
                      <m:t>−</m:t>
                    </m:r>
                    <m:r>
                      <a:rPr lang="en-US" b="0" i="1" dirty="0" smtClean="0">
                        <a:latin typeface="+mj-lt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 cases</a:t>
                </a:r>
              </a:p>
              <a:p>
                <a:pPr lvl="1"/>
                <a:r>
                  <a:rPr lang="en-US" dirty="0">
                    <a:latin typeface="+mj-lt"/>
                  </a:rPr>
                  <a:t>Case 1: 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𝑖</m:t>
                        </m:r>
                        <m:r>
                          <a:rPr lang="en-US" b="0" i="1" smtClean="0">
                            <a:latin typeface="+mj-lt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latin typeface="+mj-lt"/>
                </a:endParaRPr>
              </a:p>
              <a:p>
                <a:pPr lvl="2"/>
                <a:r>
                  <a:rPr lang="en-US" dirty="0">
                    <a:latin typeface="+mj-lt"/>
                  </a:rPr>
                  <a:t>OPT+{</a:t>
                </a:r>
                <a:r>
                  <a:rPr lang="en-US" i="1" dirty="0">
                    <a:latin typeface="+mj-lt"/>
                  </a:rPr>
                  <a:t>b</a:t>
                </a:r>
                <a:r>
                  <a:rPr lang="en-US" i="1" baseline="-25000" dirty="0">
                    <a:latin typeface="+mj-lt"/>
                  </a:rPr>
                  <a:t>i+1</a:t>
                </a:r>
                <a:r>
                  <a:rPr lang="en-US" dirty="0">
                    <a:latin typeface="+mj-lt"/>
                  </a:rPr>
                  <a:t>} is an optimal solution of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</a:rPr>
                  <a:t>B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zh-TW" alt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+ 1)</a:t>
                </a:r>
              </a:p>
              <a:p>
                <a:pPr lvl="1"/>
                <a:r>
                  <a:rPr lang="en-US" dirty="0">
                    <a:latin typeface="+mj-lt"/>
                  </a:rPr>
                  <a:t>Case 2: 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𝑖</m:t>
                        </m:r>
                        <m:r>
                          <a:rPr lang="en-US" b="0" i="1" smtClean="0">
                            <a:latin typeface="+mj-lt"/>
                          </a:rPr>
                          <m:t>+2</m:t>
                        </m:r>
                      </m:sub>
                    </m:sSub>
                  </m:oMath>
                </a14:m>
                <a:endParaRPr lang="en-US" dirty="0">
                  <a:latin typeface="+mj-lt"/>
                </a:endParaRPr>
              </a:p>
              <a:p>
                <a:pPr lvl="2"/>
                <a:r>
                  <a:rPr lang="en-US" dirty="0">
                    <a:latin typeface="+mj-lt"/>
                  </a:rPr>
                  <a:t>OPT+{</a:t>
                </a:r>
                <a:r>
                  <a:rPr lang="en-US" i="1" dirty="0">
                    <a:latin typeface="+mj-lt"/>
                  </a:rPr>
                  <a:t>b</a:t>
                </a:r>
                <a:r>
                  <a:rPr lang="en-US" i="1" baseline="-25000" dirty="0">
                    <a:latin typeface="+mj-lt"/>
                  </a:rPr>
                  <a:t>i+2</a:t>
                </a:r>
                <a:r>
                  <a:rPr lang="en-US" dirty="0">
                    <a:latin typeface="+mj-lt"/>
                  </a:rPr>
                  <a:t>} is an optimal solution of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</a:rPr>
                  <a:t>B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(</a:t>
                </a:r>
                <a:r>
                  <a:rPr lang="en-US" dirty="0" err="1">
                    <a:solidFill>
                      <a:srgbClr val="0000FF"/>
                    </a:solidFill>
                    <a:latin typeface="Courier"/>
                    <a:cs typeface="Courier"/>
                  </a:rPr>
                  <a:t>i</a:t>
                </a:r>
                <a:r>
                  <a:rPr lang="zh-TW" alt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+ 2)</a:t>
                </a:r>
              </a:p>
              <a:p>
                <a:pPr marL="548640" lvl="2" indent="0">
                  <a:buNone/>
                </a:pPr>
                <a:r>
                  <a:rPr lang="en-US" dirty="0">
                    <a:latin typeface="+mj-lt"/>
                  </a:rPr>
                  <a:t>:</a:t>
                </a:r>
              </a:p>
              <a:p>
                <a:pPr lvl="1"/>
                <a:r>
                  <a:rPr lang="en-US" dirty="0">
                    <a:latin typeface="+mj-lt"/>
                  </a:rPr>
                  <a:t>Case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𝑗</m:t>
                    </m:r>
                    <m:r>
                      <a:rPr lang="en-US" b="0" i="1" smtClean="0">
                        <a:latin typeface="+mj-lt"/>
                      </a:rPr>
                      <m:t>−</m:t>
                    </m:r>
                    <m:r>
                      <a:rPr lang="en-US" b="0" i="1" smtClean="0">
                        <a:latin typeface="+mj-lt"/>
                      </a:rPr>
                      <m:t>𝑖</m:t>
                    </m:r>
                  </m:oMath>
                </a14:m>
                <a:r>
                  <a:rPr lang="en-US" dirty="0">
                    <a:latin typeface="+mj-lt"/>
                  </a:rPr>
                  <a:t>: 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j-lt"/>
                </a:endParaRPr>
              </a:p>
              <a:p>
                <a:pPr lvl="2"/>
                <a:r>
                  <a:rPr lang="en-US" dirty="0">
                    <a:latin typeface="+mj-lt"/>
                  </a:rPr>
                  <a:t>OPT+{</a:t>
                </a:r>
                <a:r>
                  <a:rPr lang="en-US" i="1" dirty="0" err="1">
                    <a:latin typeface="+mj-lt"/>
                  </a:rPr>
                  <a:t>b</a:t>
                </a:r>
                <a:r>
                  <a:rPr lang="en-US" i="1" baseline="-25000" dirty="0" err="1">
                    <a:latin typeface="+mj-lt"/>
                  </a:rPr>
                  <a:t>j</a:t>
                </a:r>
                <a:r>
                  <a:rPr lang="en-US" dirty="0">
                    <a:latin typeface="+mj-lt"/>
                  </a:rPr>
                  <a:t>} is an optimal solution of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</a:rPr>
                  <a:t>B</a:t>
                </a:r>
                <a:r>
                  <a:rPr lang="en-US" dirty="0">
                    <a:solidFill>
                      <a:srgbClr val="0000FF"/>
                    </a:solidFill>
                    <a:latin typeface="Courier"/>
                    <a:cs typeface="Courier"/>
                  </a:rPr>
                  <a:t>(j)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356201"/>
                <a:ext cx="11573197" cy="3991562"/>
              </a:xfrm>
              <a:blipFill>
                <a:blip r:embed="rId4"/>
                <a:stretch>
                  <a:fillRect l="-948" t="-3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EBC7EFB-6FB1-4314-807E-628BF134D90F}"/>
              </a:ext>
            </a:extLst>
          </p:cNvPr>
          <p:cNvSpPr txBox="1"/>
          <p:nvPr/>
        </p:nvSpPr>
        <p:spPr>
          <a:xfrm>
            <a:off x="7370610" y="4566458"/>
            <a:ext cx="3287529" cy="445993"/>
          </a:xfrm>
          <a:prstGeom prst="round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pic>
        <p:nvPicPr>
          <p:cNvPr id="7" name="圖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11" y="4632470"/>
            <a:ext cx="3043485" cy="313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C3799C-B72D-4DD5-802C-D38E108A4BAE}"/>
                  </a:ext>
                </a:extLst>
              </p:cNvPr>
              <p:cNvSpPr/>
              <p:nvPr/>
            </p:nvSpPr>
            <p:spPr>
              <a:xfrm>
                <a:off x="323527" y="1340538"/>
                <a:ext cx="11573197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Breakpoint Selection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breakpoints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; gas storage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Output: a refueling schedule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 that minimizes the number of stops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C3799C-B72D-4DD5-802C-D38E108A4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1340538"/>
                <a:ext cx="11573197" cy="1015663"/>
              </a:xfrm>
              <a:prstGeom prst="rect">
                <a:avLst/>
              </a:prstGeom>
              <a:blipFill>
                <a:blip r:embed="rId9"/>
                <a:stretch>
                  <a:fillRect l="-473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307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B877B7-3263-4E0A-93A2-A1C383855947}"/>
              </a:ext>
            </a:extLst>
          </p:cNvPr>
          <p:cNvSpPr txBox="1"/>
          <p:nvPr/>
        </p:nvSpPr>
        <p:spPr>
          <a:xfrm>
            <a:off x="3318714" y="5365317"/>
            <a:ext cx="4977075" cy="409258"/>
          </a:xfrm>
          <a:prstGeom prst="round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67B80AB-C6F9-451C-8185-9DD138AF0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Step 3: Prove Greedy-Choice Property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2356200"/>
                <a:ext cx="11768719" cy="399156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Greedy choice: </a:t>
                </a:r>
                <a:r>
                  <a:rPr lang="en-US" altLang="zh-TW" dirty="0">
                    <a:solidFill>
                      <a:srgbClr val="C00000"/>
                    </a:solidFill>
                    <a:latin typeface="+mj-lt"/>
                  </a:rPr>
                  <a:t>g</a:t>
                </a:r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o as far as you can before refueling (select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+mj-lt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)</a:t>
                </a:r>
              </a:p>
              <a:p>
                <a:r>
                  <a:rPr lang="en-US" dirty="0">
                    <a:latin typeface="+mj-lt"/>
                  </a:rPr>
                  <a:t>Proof via contradiction</a:t>
                </a:r>
              </a:p>
              <a:p>
                <a:pPr lvl="1"/>
                <a:r>
                  <a:rPr lang="en-US" altLang="zh-TW" dirty="0">
                    <a:latin typeface="+mj-lt"/>
                  </a:rPr>
                  <a:t>Assume that there is no OPT including this greedy choice (after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+mj-lt"/>
                  </a:rPr>
                  <a:t> then 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𝑘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>
                    <a:latin typeface="+mj-lt"/>
                  </a:rPr>
                  <a:t>)</a:t>
                </a:r>
              </a:p>
              <a:p>
                <a:pPr lvl="2"/>
                <a:r>
                  <a:rPr lang="en-US" altLang="zh-TW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𝑘</m:t>
                    </m:r>
                    <m:r>
                      <a:rPr lang="en-US" altLang="zh-TW" b="0" i="1" smtClean="0">
                        <a:latin typeface="+mj-lt"/>
                      </a:rPr>
                      <m:t>&gt;</m:t>
                    </m:r>
                    <m:r>
                      <a:rPr lang="en-US" altLang="zh-TW" b="0" i="1" smtClean="0">
                        <a:latin typeface="+mj-lt"/>
                      </a:rPr>
                      <m:t>𝑗</m:t>
                    </m:r>
                  </m:oMath>
                </a14:m>
                <a:r>
                  <a:rPr lang="en-US" altLang="zh-TW" dirty="0">
                    <a:latin typeface="+mj-lt"/>
                  </a:rPr>
                  <a:t>, we cannot 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>
                    <a:latin typeface="+mj-lt"/>
                  </a:rPr>
                  <a:t> due to out of gas</a:t>
                </a:r>
                <a:endParaRPr lang="en-US" dirty="0">
                  <a:latin typeface="+mj-lt"/>
                </a:endParaRPr>
              </a:p>
              <a:p>
                <a:pPr lvl="2"/>
                <a:r>
                  <a:rPr lang="en-US" altLang="zh-TW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+mj-lt"/>
                      </a:rPr>
                      <m:t>𝑘</m:t>
                    </m:r>
                    <m:r>
                      <a:rPr lang="en-US" altLang="zh-TW" b="0" i="1" smtClean="0">
                        <a:latin typeface="+mj-lt"/>
                      </a:rPr>
                      <m:t>&lt;</m:t>
                    </m:r>
                    <m:r>
                      <a:rPr lang="en-US" altLang="zh-TW" b="0" i="1" smtClean="0">
                        <a:latin typeface="+mj-lt"/>
                      </a:rPr>
                      <m:t>𝑗</m:t>
                    </m:r>
                  </m:oMath>
                </a14:m>
                <a:r>
                  <a:rPr lang="en-US" altLang="zh-TW" dirty="0">
                    <a:latin typeface="+mj-lt"/>
                  </a:rPr>
                  <a:t>, we can replace the 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+mj-lt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+mj-lt"/>
                      </a:rPr>
                      <m:t> </m:t>
                    </m:r>
                  </m:oMath>
                </a14:m>
                <a:r>
                  <a:rPr lang="en-US" altLang="zh-TW" dirty="0">
                    <a:latin typeface="+mj-lt"/>
                  </a:rPr>
                  <a:t>with the 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dirty="0">
                  <a:latin typeface="+mj-lt"/>
                </a:endParaRPr>
              </a:p>
              <a:p>
                <a:pPr lvl="1"/>
                <a:r>
                  <a:rPr lang="en-US" altLang="zh-TW" dirty="0">
                    <a:latin typeface="+mj-lt"/>
                  </a:rPr>
                  <a:t>The total value must be equal or higher, because we refuel later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+mj-lt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+mj-lt"/>
                          </a:rPr>
                        </m:ctrlPr>
                      </m:sSubPr>
                      <m:e>
                        <m:r>
                          <a:rPr lang="en-US" i="1">
                            <a:latin typeface="+mj-lt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+mj-l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)</a:t>
                </a:r>
              </a:p>
              <a:p>
                <a:pPr lvl="1"/>
                <a:endParaRPr lang="en-US" altLang="zh-TW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2356200"/>
                <a:ext cx="11768719" cy="3991563"/>
              </a:xfrm>
              <a:blipFill>
                <a:blip r:embed="rId5"/>
                <a:stretch>
                  <a:fillRect l="-932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18" y="5435861"/>
            <a:ext cx="2792810" cy="2881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95" y="5448054"/>
            <a:ext cx="1430543" cy="269788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F03DA22-B875-4433-8FFE-7D5987D364D1}"/>
              </a:ext>
            </a:extLst>
          </p:cNvPr>
          <p:cNvSpPr/>
          <p:nvPr/>
        </p:nvSpPr>
        <p:spPr>
          <a:xfrm>
            <a:off x="6268181" y="5476804"/>
            <a:ext cx="309656" cy="174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3C867E1-2C36-41C4-A887-8F85ECBA0C91}"/>
                  </a:ext>
                </a:extLst>
              </p:cNvPr>
              <p:cNvSpPr/>
              <p:nvPr/>
            </p:nvSpPr>
            <p:spPr>
              <a:xfrm>
                <a:off x="323527" y="1340538"/>
                <a:ext cx="11573197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Breakpoint Selection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breakpoints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; gas storage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Output: a refueling schedule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 that minimizes the number of stops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3C867E1-2C36-41C4-A887-8F85ECBA0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1340538"/>
                <a:ext cx="11573197" cy="1015663"/>
              </a:xfrm>
              <a:prstGeom prst="rect">
                <a:avLst/>
              </a:prstGeom>
              <a:blipFill>
                <a:blip r:embed="rId11"/>
                <a:stretch>
                  <a:fillRect l="-473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0662311-F350-4DC7-AE1F-42CE2F8AA8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Pseudo Code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C64762F-F44A-48C5-8CC3-11C118F1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sp>
        <p:nvSpPr>
          <p:cNvPr id="9" name="TextBox 5 1">
            <a:extLst>
              <a:ext uri="{FF2B5EF4-FFF2-40B4-BE49-F238E27FC236}">
                <a16:creationId xmlns:a16="http://schemas.microsoft.com/office/drawing/2014/main" id="{C21E3380-E39E-4234-959C-FDFD6DB4B976}"/>
              </a:ext>
            </a:extLst>
          </p:cNvPr>
          <p:cNvSpPr txBox="1"/>
          <p:nvPr/>
        </p:nvSpPr>
        <p:spPr>
          <a:xfrm>
            <a:off x="807721" y="3018813"/>
            <a:ext cx="5199611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00FF"/>
                </a:solidFill>
                <a:latin typeface="Courier"/>
                <a:cs typeface="Courier"/>
              </a:rPr>
              <a:t>BP-Select</a:t>
            </a: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(C, b)</a:t>
            </a:r>
          </a:p>
          <a:p>
            <a:r>
              <a:rPr lang="en-US" sz="1600" dirty="0">
                <a:latin typeface="Courier"/>
                <a:cs typeface="Courier"/>
              </a:rPr>
              <a:t>  Sort(b)</a:t>
            </a:r>
            <a:r>
              <a:rPr lang="en-US" altLang="zh-TW" sz="1600" dirty="0">
                <a:latin typeface="Courier"/>
                <a:cs typeface="Courier"/>
              </a:rPr>
              <a:t> </a:t>
            </a:r>
            <a:r>
              <a:rPr lang="en-US" altLang="zh-TW" sz="1600" dirty="0" err="1">
                <a:latin typeface="Courier"/>
                <a:cs typeface="Courier"/>
              </a:rPr>
              <a:t>s.t.</a:t>
            </a:r>
            <a:r>
              <a:rPr lang="en-US" altLang="zh-TW" sz="1600" dirty="0">
                <a:latin typeface="Courier"/>
                <a:cs typeface="Courier"/>
              </a:rPr>
              <a:t> b[0] &lt; b[1] &lt; … &lt; b[n]</a:t>
            </a:r>
          </a:p>
          <a:p>
            <a:r>
              <a:rPr lang="en-US" sz="1600" dirty="0">
                <a:latin typeface="Courier"/>
                <a:cs typeface="Courier"/>
              </a:rPr>
              <a:t>  p = 0</a:t>
            </a:r>
          </a:p>
          <a:p>
            <a:r>
              <a:rPr lang="en-US" sz="1600" dirty="0">
                <a:latin typeface="Courier"/>
                <a:cs typeface="Courier"/>
              </a:rPr>
              <a:t>  S = {0}</a:t>
            </a:r>
          </a:p>
          <a:p>
            <a:r>
              <a:rPr lang="en-US" sz="1600" dirty="0">
                <a:latin typeface="Courier"/>
                <a:cs typeface="Courier"/>
              </a:rPr>
              <a:t>  for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= 1 to n - 1</a:t>
            </a:r>
          </a:p>
          <a:p>
            <a:r>
              <a:rPr lang="en-US" sz="1600" dirty="0">
                <a:latin typeface="Courier"/>
                <a:cs typeface="Courier"/>
              </a:rPr>
              <a:t>    if b[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+ 1] – b[p] &gt; C</a:t>
            </a:r>
          </a:p>
          <a:p>
            <a:r>
              <a:rPr lang="en-US" sz="1600" dirty="0">
                <a:latin typeface="Courier"/>
                <a:cs typeface="Courier"/>
              </a:rPr>
              <a:t>      if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== p</a:t>
            </a:r>
          </a:p>
          <a:p>
            <a:r>
              <a:rPr lang="en-US" sz="1600" dirty="0">
                <a:latin typeface="Courier"/>
                <a:cs typeface="Courier"/>
              </a:rPr>
              <a:t>        return “no solution”</a:t>
            </a:r>
          </a:p>
          <a:p>
            <a:r>
              <a:rPr lang="en-US" sz="1600" dirty="0">
                <a:latin typeface="Courier"/>
                <a:cs typeface="Courier"/>
              </a:rPr>
              <a:t>      A = A ∪ {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r>
              <a:rPr lang="en-US" sz="1600" dirty="0">
                <a:latin typeface="Courier"/>
                <a:cs typeface="Courier"/>
              </a:rPr>
              <a:t>      p =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return A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0282AA-F531-49EE-B1D2-AAA17E4A7A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55380" y="4166177"/>
            <a:ext cx="2581875" cy="335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79691CD-558D-4093-904A-FCF0151DA846}"/>
                  </a:ext>
                </a:extLst>
              </p:cNvPr>
              <p:cNvSpPr/>
              <p:nvPr/>
            </p:nvSpPr>
            <p:spPr>
              <a:xfrm>
                <a:off x="323527" y="1340538"/>
                <a:ext cx="11573197" cy="1015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Breakpoint Selection Problem</a:t>
                </a:r>
              </a:p>
              <a:p>
                <a:r>
                  <a:rPr lang="en-US" sz="2000" dirty="0"/>
                  <a:t>Input: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breakpoints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; gas storage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Output: a refueling schedule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) that minimizes the number of stops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79691CD-558D-4093-904A-FCF0151DA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1340538"/>
                <a:ext cx="11573197" cy="1015663"/>
              </a:xfrm>
              <a:prstGeom prst="rect">
                <a:avLst/>
              </a:prstGeom>
              <a:blipFill>
                <a:blip r:embed="rId8"/>
                <a:stretch>
                  <a:fillRect l="-473" t="-2367" b="-94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125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DF176F-0E2E-4EA2-A42A-1091492D9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b="1" dirty="0"/>
              <a:t>To Be Continued…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音訊 2">
            <a:hlinkClick r:id="" action="ppaction://media"/>
            <a:extLst>
              <a:ext uri="{FF2B5EF4-FFF2-40B4-BE49-F238E27FC236}">
                <a16:creationId xmlns:a16="http://schemas.microsoft.com/office/drawing/2014/main" id="{3D7A8D34-4304-4DB4-B389-775415F81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9051" y="3606023"/>
            <a:ext cx="5355392" cy="1096606"/>
          </a:xfrm>
        </p:spPr>
        <p:txBody>
          <a:bodyPr/>
          <a:lstStyle/>
          <a:p>
            <a:r>
              <a:rPr lang="en-US" altLang="zh-TW" dirty="0"/>
              <a:t>Important announcement will be sent to @ntu.edu.tw mailbox &amp; post to the course website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A350926-C185-48C0-AC6A-DF31973216CD}"/>
              </a:ext>
            </a:extLst>
          </p:cNvPr>
          <p:cNvSpPr/>
          <p:nvPr/>
        </p:nvSpPr>
        <p:spPr>
          <a:xfrm>
            <a:off x="5699051" y="553636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>
                <a:solidFill>
                  <a:srgbClr val="FFFF00"/>
                </a:solidFill>
              </a:rPr>
              <a:t>Course Website: http://ada.miulab.tw</a:t>
            </a:r>
          </a:p>
          <a:p>
            <a:r>
              <a:rPr lang="en-US" altLang="zh-TW" sz="2000" dirty="0">
                <a:solidFill>
                  <a:srgbClr val="FFFF00"/>
                </a:solidFill>
              </a:rPr>
              <a:t>Email: ada-ta@csie.ntu.edu.tw</a:t>
            </a:r>
          </a:p>
        </p:txBody>
      </p:sp>
    </p:spTree>
    <p:extLst>
      <p:ext uri="{BB962C8B-B14F-4D97-AF65-F5344CB8AC3E}">
        <p14:creationId xmlns:p14="http://schemas.microsoft.com/office/powerpoint/2010/main" val="304674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12B43A8-5EA3-4FDF-88B9-31D2F8ABC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Greedy</a:t>
            </a:r>
            <a:r>
              <a:rPr lang="zh-TW" altLang="en-US" dirty="0"/>
              <a:t> </a:t>
            </a:r>
            <a:r>
              <a:rPr lang="en-US" altLang="zh-TW" dirty="0"/>
              <a:t>Procedure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864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+mj-lt"/>
              </a:rPr>
              <a:t>Cast the optimization problem </a:t>
            </a:r>
            <a:r>
              <a:rPr lang="en-US" dirty="0">
                <a:latin typeface="+mj-lt"/>
              </a:rPr>
              <a:t>as one in which we make a choice and remain one subproblem to solve</a:t>
            </a:r>
          </a:p>
          <a:p>
            <a:pPr marL="54864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+mj-lt"/>
              </a:rPr>
              <a:t>Demonstrate the optimal substructure</a:t>
            </a:r>
            <a:endParaRPr lang="en-US" dirty="0">
              <a:latin typeface="+mj-lt"/>
            </a:endParaRPr>
          </a:p>
          <a:p>
            <a:pPr marL="70866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Combining an optimal solution to the </a:t>
            </a:r>
            <a:r>
              <a:rPr lang="en-US" dirty="0" err="1">
                <a:latin typeface="+mj-lt"/>
              </a:rPr>
              <a:t>subproblem</a:t>
            </a:r>
            <a:r>
              <a:rPr lang="en-US" dirty="0">
                <a:latin typeface="+mj-lt"/>
              </a:rPr>
              <a:t> via greedy can arrive an optimal solution to the original problem</a:t>
            </a:r>
          </a:p>
          <a:p>
            <a:pPr marL="548640" indent="-457200">
              <a:buFont typeface="+mj-lt"/>
              <a:buAutoNum type="arabicPeriod"/>
            </a:pPr>
            <a:r>
              <a:rPr lang="en-US" altLang="zh-TW" dirty="0">
                <a:solidFill>
                  <a:srgbClr val="C00000"/>
                </a:solidFill>
                <a:latin typeface="+mj-lt"/>
              </a:rPr>
              <a:t>Prove</a:t>
            </a:r>
            <a:r>
              <a:rPr lang="en-US" altLang="zh-TW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that there is always an optimal solution to the original problem that makes the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greedy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choice</a:t>
            </a:r>
          </a:p>
          <a:p>
            <a:pPr marL="434340" indent="-342900">
              <a:buFont typeface="Wingdings" panose="05000000000000000000" pitchFamily="2" charset="2"/>
              <a:buChar char="ü"/>
            </a:pPr>
            <a:endParaRPr lang="en-US" dirty="0"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6ABD-7B9C-41F6-A76D-F4D3DC3F1427}" type="slidenum">
              <a:rPr lang="zh-TW" altLang="en-US" smtClean="0"/>
              <a:t>7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52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883921" y="2674503"/>
            <a:ext cx="4023578" cy="489716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圓角矩形 4"/>
          <p:cNvSpPr/>
          <p:nvPr/>
        </p:nvSpPr>
        <p:spPr>
          <a:xfrm>
            <a:off x="880451" y="1872215"/>
            <a:ext cx="3500774" cy="430232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F5B55637-E54D-46E6-94FD-EEB86E398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Greedy</a:t>
            </a:r>
            <a:r>
              <a:rPr lang="zh-TW" altLang="en-US" dirty="0"/>
              <a:t> </a:t>
            </a:r>
            <a:r>
              <a:rPr lang="en-US" altLang="zh-TW" dirty="0"/>
              <a:t>Algorithms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indent="0">
              <a:buNone/>
            </a:pPr>
            <a:r>
              <a:rPr lang="en-US" dirty="0">
                <a:latin typeface="+mj-lt"/>
              </a:rPr>
              <a:t>To yield an optimal solution, the problem should exhibit</a:t>
            </a:r>
          </a:p>
          <a:p>
            <a:pPr marL="548640" indent="-457200">
              <a:buFont typeface="+mj-lt"/>
              <a:buAutoNum type="arabicPeriod"/>
            </a:pPr>
            <a:r>
              <a:rPr lang="en-US" altLang="zh-TW" dirty="0">
                <a:solidFill>
                  <a:srgbClr val="C00000"/>
                </a:solidFill>
                <a:latin typeface="+mj-lt"/>
              </a:rPr>
              <a:t>Optimal Substructure </a:t>
            </a:r>
            <a:r>
              <a:rPr lang="en-US" altLang="zh-TW" dirty="0">
                <a:latin typeface="+mj-lt"/>
              </a:rPr>
              <a:t>: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dirty="0">
                <a:latin typeface="+mj-lt"/>
              </a:rPr>
              <a:t>an optimal solution to the problem contains within its optimal solutions to subproblems</a:t>
            </a:r>
          </a:p>
          <a:p>
            <a:pPr marL="54864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+mj-lt"/>
              </a:rPr>
              <a:t>Greedy-Choice Property  </a:t>
            </a:r>
            <a:r>
              <a:rPr lang="en-US" dirty="0">
                <a:latin typeface="+mj-lt"/>
              </a:rPr>
              <a:t>: </a:t>
            </a:r>
            <a:r>
              <a:rPr lang="en-US" altLang="zh-TW" dirty="0">
                <a:latin typeface="+mj-lt"/>
              </a:rPr>
              <a:t>making locally optimal (greedy) choices leads to a globally optimal solution</a:t>
            </a:r>
          </a:p>
          <a:p>
            <a:pPr marL="708660" lvl="1" indent="-342900">
              <a:buFont typeface="Wingdings" panose="05000000000000000000" pitchFamily="2" charset="2"/>
              <a:buChar char="ü"/>
            </a:pPr>
            <a:endParaRPr lang="en-US" dirty="0">
              <a:latin typeface="+mj-lt"/>
            </a:endParaRPr>
          </a:p>
          <a:p>
            <a:pPr marL="708660" lvl="1" indent="-342900">
              <a:buFont typeface="Wingdings" panose="05000000000000000000" pitchFamily="2" charset="2"/>
              <a:buChar char="ü"/>
            </a:pPr>
            <a:endParaRPr lang="en-US" dirty="0"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6ABD-7B9C-41F6-A76D-F4D3DC3F1427}" type="slidenum">
              <a:rPr lang="zh-TW" altLang="en-US" smtClean="0"/>
              <a:t>8</a:t>
            </a:fld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0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8B901B71-319E-4D64-BF55-E157345571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Proof of Correctness Skills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34340" indent="-342900"/>
                <a:r>
                  <a:rPr lang="en-US" altLang="zh-TW" dirty="0">
                    <a:solidFill>
                      <a:srgbClr val="C00000"/>
                    </a:solidFill>
                    <a:latin typeface="+mj-lt"/>
                  </a:rPr>
                  <a:t>Optimal Substructure</a:t>
                </a:r>
                <a:r>
                  <a:rPr lang="en-US" altLang="zh-TW" dirty="0">
                    <a:latin typeface="+mj-lt"/>
                  </a:rPr>
                  <a:t>: </a:t>
                </a:r>
                <a:r>
                  <a:rPr lang="en-US" dirty="0">
                    <a:latin typeface="+mj-lt"/>
                  </a:rPr>
                  <a:t>an optimal solution to the problem contains within its optimal solutions to subproblems</a:t>
                </a:r>
              </a:p>
              <a:p>
                <a:pPr marL="434340" indent="-342900"/>
                <a:r>
                  <a:rPr lang="en-US" dirty="0">
                    <a:solidFill>
                      <a:srgbClr val="C00000"/>
                    </a:solidFill>
                    <a:latin typeface="+mj-lt"/>
                  </a:rPr>
                  <a:t>Greedy-Choice Property</a:t>
                </a:r>
                <a:r>
                  <a:rPr lang="en-US" dirty="0">
                    <a:latin typeface="+mj-lt"/>
                  </a:rPr>
                  <a:t>: </a:t>
                </a:r>
                <a:r>
                  <a:rPr lang="en-US" altLang="zh-TW" dirty="0">
                    <a:latin typeface="+mj-lt"/>
                  </a:rPr>
                  <a:t>making locally optimal (greedy) choices leads to a globally optimal solution</a:t>
                </a:r>
              </a:p>
              <a:p>
                <a:pPr marL="708660" lvl="1" indent="-342900"/>
                <a:r>
                  <a:rPr lang="en-US" altLang="zh-TW" dirty="0">
                    <a:latin typeface="+mj-lt"/>
                  </a:rPr>
                  <a:t>Show that it exists an optimal solution that “contains” the greedy choice using </a:t>
                </a:r>
                <a:r>
                  <a:rPr lang="en-US" altLang="zh-TW" b="1" dirty="0">
                    <a:latin typeface="+mj-lt"/>
                  </a:rPr>
                  <a:t>exchange argument</a:t>
                </a:r>
              </a:p>
              <a:p>
                <a:pPr marL="708660" lvl="1" indent="-342900"/>
                <a:r>
                  <a:rPr lang="en-US" altLang="zh-TW" dirty="0">
                    <a:latin typeface="+mj-lt"/>
                  </a:rPr>
                  <a:t>For any optimal solution OPT, the greedy choice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𝑔</m:t>
                    </m:r>
                  </m:oMath>
                </a14:m>
                <a:r>
                  <a:rPr lang="en-US" altLang="zh-TW" dirty="0">
                    <a:latin typeface="+mj-lt"/>
                  </a:rPr>
                  <a:t> has two cases</a:t>
                </a:r>
              </a:p>
              <a:p>
                <a:pPr marL="982980" lvl="2" indent="-342900"/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𝑔</m:t>
                    </m:r>
                  </m:oMath>
                </a14:m>
                <a:r>
                  <a:rPr lang="en-US" altLang="zh-TW" dirty="0">
                    <a:latin typeface="+mj-lt"/>
                  </a:rPr>
                  <a:t> is in OPT: done</a:t>
                </a:r>
              </a:p>
              <a:p>
                <a:pPr marL="982980" lvl="2" indent="-342900"/>
                <a14:m>
                  <m:oMath xmlns:m="http://schemas.openxmlformats.org/officeDocument/2006/math">
                    <m:r>
                      <a:rPr lang="en-US" altLang="zh-TW" i="1" dirty="0">
                        <a:latin typeface="+mj-lt"/>
                      </a:rPr>
                      <m:t>𝑔</m:t>
                    </m:r>
                  </m:oMath>
                </a14:m>
                <a:r>
                  <a:rPr lang="en-US" altLang="zh-TW" dirty="0">
                    <a:latin typeface="+mj-lt"/>
                  </a:rPr>
                  <a:t> not in OPT: modify OPT into OPT’ </a:t>
                </a:r>
                <a:r>
                  <a:rPr lang="en-US" altLang="zh-TW" dirty="0" err="1">
                    <a:latin typeface="+mj-lt"/>
                  </a:rPr>
                  <a:t>s.t.</a:t>
                </a:r>
                <a:r>
                  <a:rPr lang="en-US" altLang="zh-TW" dirty="0">
                    <a:latin typeface="+mj-lt"/>
                  </a:rPr>
                  <a:t> OPT’ contains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+mj-lt"/>
                      </a:rPr>
                      <m:t>𝑔</m:t>
                    </m:r>
                  </m:oMath>
                </a14:m>
                <a:r>
                  <a:rPr lang="en-US" altLang="zh-TW" dirty="0">
                    <a:latin typeface="+mj-lt"/>
                  </a:rPr>
                  <a:t> and is at least as good as OPT</a:t>
                </a:r>
              </a:p>
              <a:p>
                <a:pPr marL="434340" indent="-342900"/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8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橢圓 6"/>
          <p:cNvSpPr/>
          <p:nvPr/>
        </p:nvSpPr>
        <p:spPr>
          <a:xfrm>
            <a:off x="1201190" y="5130311"/>
            <a:ext cx="1257300" cy="1257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</a:t>
            </a:r>
          </a:p>
        </p:txBody>
      </p:sp>
      <p:sp>
        <p:nvSpPr>
          <p:cNvPr id="8" name="橢圓 7"/>
          <p:cNvSpPr/>
          <p:nvPr/>
        </p:nvSpPr>
        <p:spPr>
          <a:xfrm>
            <a:off x="3020889" y="5130311"/>
            <a:ext cx="1257300" cy="1257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橢圓 8"/>
              <p:cNvSpPr/>
              <p:nvPr/>
            </p:nvSpPr>
            <p:spPr>
              <a:xfrm>
                <a:off x="3478706" y="5906638"/>
                <a:ext cx="395653" cy="395653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橢圓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6" y="5906638"/>
                <a:ext cx="395653" cy="395653"/>
              </a:xfrm>
              <a:prstGeom prst="ellipse">
                <a:avLst/>
              </a:prstGeom>
              <a:blipFill>
                <a:blip r:embed="rId6"/>
                <a:stretch>
                  <a:fillRect b="-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563690" y="5620461"/>
            <a:ext cx="352001" cy="2172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472247" y="5187282"/>
                <a:ext cx="752967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dirty="0"/>
                  <a:t>If OPT’ is better than OPT, the property is proved by contradiction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dirty="0"/>
                  <a:t>If OPT’ is as good as OPT, then we showed that there exists an optimal</a:t>
                </a:r>
                <a:r>
                  <a:rPr lang="zh-TW" altLang="en-US" dirty="0"/>
                  <a:t> </a:t>
                </a:r>
                <a:r>
                  <a:rPr lang="en-US" dirty="0"/>
                  <a:t>solution containing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by construction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247" y="5187282"/>
                <a:ext cx="7529676" cy="923330"/>
              </a:xfrm>
              <a:prstGeom prst="rect">
                <a:avLst/>
              </a:prstGeom>
              <a:blipFill>
                <a:blip r:embed="rId7"/>
                <a:stretch>
                  <a:fillRect l="-567" t="-3974" b="-99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45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1.0.2123"/>
  <p:tag name="SLIDO_PRESENTATION_ID" val="00000000-0000-0000-0000-000000000000"/>
  <p:tag name="SLIDO_EVENT_UUID" val="30cccbd7-3042-4a57-90c7-a32a7f1ab644"/>
  <p:tag name="SLIDO_EVENT_SECTION_UUID" val="ee4c2599-debe-4eeb-92e2-7dfc8ac7ac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81.095"/>
  <p:tag name="LATEXADDIN" val="\documentclass{article}&#10;\usepackage{amsmath}&#10;\pagestyle{empty}&#10;\begin{document}&#10;&#10;&#10;$T(n) = \Theta(n)$&#10;&#10;\end{document}"/>
  <p:tag name="IGUANATEXSIZE" val="20"/>
  <p:tag name="IGUANATEXCURSOR" val="9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2332.075"/>
  <p:tag name="LATEXADDIN" val="\documentclass{article}&#10;\usepackage{amsmath}&#10;\pagestyle{empty}&#10;\begin{document}&#10;&#10;&#10;$&#10;M_i = \left\{&#10;\begin{array}{ll}&#10;0&amp;\mbox{if $i=0$}\\&#10;\max(v_i + M_{p(i)}, M_{i-1})&amp;\mbox{otherwise}&#10;\end{array}&#10;\right.&#10;$&#10;&#10;&#10;\end{document}"/>
  <p:tag name="IGUANATEXSIZE" val="20"/>
  <p:tag name="IGUANATEXCURSOR" val="11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9.5|10.3|62.8|3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1618.726"/>
  <p:tag name="LATEXADDIN" val="\documentclass{article}&#10;\usepackage{amsmath}&#10;\pagestyle{empty}&#10;\begin{document}&#10;&#10;&#10;$&#10;M_i = \left\{&#10;\begin{array}{ll}&#10;0&amp;\mbox{if $i=0$}\\&#10;1 + M_{p(i)}&amp;\mbox{otherwise}&#10;\end{array}&#10;\right.&#10;$&#10;&#10;&#10;\end{document}"/>
  <p:tag name="IGUANATEXSIZE" val="20"/>
  <p:tag name="IGUANATEXCURSOR" val="14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2293.07"/>
  <p:tag name="LATEXADDIN" val="\documentclass{article}&#10;\usepackage{amsmath}&#10;\pagestyle{empty}&#10;\begin{document}&#10;&#10;&#10;$&#10;M_i = \left\{&#10;\begin{array}{ll}&#10;0&amp;\mbox{if $i=0$}\\&#10;\max(1 + M_{p(i)}, M_{i-1})&amp;\mbox{otherwise}&#10;\end{array}&#10;\right.&#10;$&#10;&#10;&#10;\end{document}"/>
  <p:tag name="IGUANATEXSIZE" val="20"/>
  <p:tag name="IGUANATEXCURSOR" val="14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1.5|19.9|67.2|5.6|40|80.4|45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018"/>
  <p:tag name="ORIGINALWIDTH" val="936.1306"/>
  <p:tag name="LATEXADDIN" val="\documentclass{article}&#10;\usepackage{amsmath}&#10;\pagestyle{empty}&#10;\begin{document}&#10;&#10;$1+M_{p(i)}\geq M_{i-1}$&#10;&#10;&#10;\end{document}"/>
  <p:tag name="IGUANATEXSIZE" val="20"/>
  <p:tag name="IGUANATEXCURSOR" val="1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018"/>
  <p:tag name="ORIGINALWIDTH" val="951.1328"/>
  <p:tag name="LATEXADDIN" val="\documentclass{article}&#10;\usepackage{amsmath}&#10;\pagestyle{empty}&#10;\begin{document}&#10;&#10;&#10;$M_{i-1} = 1+M_{p(j)}$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018"/>
  <p:tag name="ORIGINALWIDTH" val="1619.476"/>
  <p:tag name="LATEXADDIN" val="\documentclass{article}&#10;\usepackage{amsmath}&#10;\pagestyle{empty}&#10;\begin{document}&#10;&#10;$1+M_{p(i)}\geq 1+M_{p(j)}=M_{i-1}$&#10;&#10;&#10;\end{document}"/>
  <p:tag name="IGUANATEXSIZE" val="20"/>
  <p:tag name="IGUANATEXCURSOR" val="11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018"/>
  <p:tag name="ORIGINALWIDTH" val="1619.476"/>
  <p:tag name="LATEXADDIN" val="\documentclass{article}&#10;\usepackage{amsmath}&#10;\pagestyle{empty}&#10;\begin{document}&#10;&#10;$1+M_{p(i)}\geq 1+M_{p(j)}=M_{i-1}$&#10;&#10;&#10;\end{document}"/>
  <p:tag name="IGUANATEXSIZE" val="20"/>
  <p:tag name="IGUANATEXCURSOR" val="11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9|8.6|2|3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652"/>
  <p:tag name="ORIGINALWIDTH" val="120.7669"/>
  <p:tag name="LATEXADDIN" val="\documentclass{article}&#10;\usepackage{amsmath}&#10;\pagestyle{empty}&#10;\begin{document}&#10;&#10;$A_i$&#10;&#10;&#10;\end{document}"/>
  <p:tag name="IGUANATEXSIZE" val="20"/>
  <p:tag name="IGUANATEXCURSOR" val="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129.018"/>
  <p:tag name="LATEXADDIN" val="\documentclass{article}&#10;\usepackage{amsmath}&#10;\pagestyle{empty}&#10;\begin{document}&#10;&#10;$A_j$&#10;&#10;&#10;\end{document}"/>
  <p:tag name="IGUANATEXSIZE" val="20"/>
  <p:tag name="IGUANATEXCURSOR" val="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4.6|20.3|31.3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81.095"/>
  <p:tag name="LATEXADDIN" val="\documentclass{article}&#10;\usepackage{amsmath}&#10;\pagestyle{empty}&#10;\begin{document}&#10;&#10;&#10;$T(n) = \Theta(n)$&#10;&#10;\end{document}"/>
  <p:tag name="IGUANATEXSIZE" val="20"/>
  <p:tag name="IGUANATEXCURSOR" val="9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681.095"/>
  <p:tag name="LATEXADDIN" val="\documentclass{article}&#10;\usepackage{amsmath}&#10;\pagestyle{empty}&#10;\begin{document}&#10;&#10;&#10;$T(n) = \Theta(n)$&#10;&#10;\end{document}"/>
  <p:tag name="IGUANATEXSIZE" val="20"/>
  <p:tag name="IGUANATEXCURSOR" val="9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3|35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9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6.5|7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691"/>
  <p:tag name="ORIGINALWIDTH" val="1155.161"/>
  <p:tag name="LATEXADDIN" val="\documentclass{article}&#10;\usepackage{amsmath}&#10;\pagestyle{empty}&#10;\begin{document}&#10;&#10;$C_{i} = \min_j(1 + C_{i - v_j})$&#10;&#10;&#10;\end{document}"/>
  <p:tag name="IGUANATEXSIZE" val="20"/>
  <p:tag name="IGUANATEXCURSOR" val="9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2|18.9|50.7|36.2|9.1|24.4|2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5.2|41|12.3|12|25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0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9|40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3.1|40.2|9.2|35.2|2.2|106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1|1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8|7.3|21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5.2|3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5.6|73.6|16.5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67.1|69|59|48.4|1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616.476"/>
  <p:tag name="LATEXADDIN" val="\documentclass{article}&#10;\usepackage{amsmath}&#10;\pagestyle{empty}&#10;\begin{document}&#10;&#10;$(45+13+12+16+9+5)\cdot 3$&#10;&#10;&#10;\end{document}"/>
  <p:tag name="IGUANATEXSIZE" val="20"/>
  <p:tag name="IGUANATEXCURSOR" val="10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028.283"/>
  <p:tag name="LATEXADDIN" val="\documentclass{article}&#10;\usepackage{amsmath}&#10;\pagestyle{empty}&#10;\begin{document}&#10;&#10;$45\cdot 1+(13+12+16)\cdot 3 + (9+5) \cdot 4$&#10;&#10;&#10;\end{document}"/>
  <p:tag name="IGUANATEXSIZE" val="20"/>
  <p:tag name="IGUANATEXCURSOR" val="12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01173"/>
  <p:tag name="ORIGINALWIDTH" val="309.0432"/>
  <p:tag name="LATEXADDIN" val="\documentclass{article}&#10;\usepackage{amsmath}&#10;\pagestyle{empty}&#10;\begin{document}&#10;&#10;&#10;$=224$&#10;&#10;\end{document}"/>
  <p:tag name="IGUANATEXSIZE" val="20"/>
  <p:tag name="IGUANATEXCURSOR" val="8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51197"/>
  <p:tag name="ORIGINALWIDTH" val="307.5429"/>
  <p:tag name="LATEXADDIN" val="\documentclass{article}&#10;\usepackage{amsmath}&#10;\pagestyle{empty}&#10;\begin{document}&#10;&#10;&#10;$=300$&#10;&#10;\end{document}"/>
  <p:tag name="IGUANATEXSIZE" val="20"/>
  <p:tag name="IGUANATEXCURSOR" val="8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41.1|108.4|56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3.1|55|19.7|37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882"/>
  <p:tag name="ORIGINALWIDTH" val="1389.194"/>
  <p:tag name="LATEXADDIN" val="\documentclass{article}&#10;\usepackage{amsmath}&#10;\pagestyle{empty}&#10;\begin{document}&#10;&#10;$$&#10;B(T)=\sum_{c\in C}\text{freq}(c) \cdot d_T(c)&#10;$$&#10;&#10;&#10;\end{document}"/>
  <p:tag name="IGUANATEXSIZE" val="20"/>
  <p:tag name="IGUANATEXCURSOR" val="11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4.9|64.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.0464"/>
  <p:tag name="ORIGINALWIDTH" val="1852.009"/>
  <p:tag name="LATEXADDIN" val="\documentclass{article}&#10;\usepackage{amsmath}&#10;\pagestyle{empty}&#10;\begin{document}&#10;&#10;$$&#10;\frac{B(T)}{100}=\sum_{c\in C}\text{relative-freq}(c) \cdot d_T(c)&#10;$$&#10;&#10;&#10;\end{document}"/>
  <p:tag name="IGUANATEXSIZE" val="20"/>
  <p:tag name="IGUANATEXCURSOR" val="12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882"/>
  <p:tag name="ORIGINALWIDTH" val="2548.856"/>
  <p:tag name="LATEXADDIN" val="\documentclass{article}&#10;\usepackage{amsmath}&#10;\pagestyle{empty}&#10;\begin{document}&#10;&#10;$$&#10;T^*=\text{arg}\min_T B(T)=\text{arg}\min_T \sum_{c\in C}\text{freq}(c) \cdot d_T(c)&#10;$$&#10;&#10;&#10;\end{document}"/>
  <p:tag name="IGUANATEXSIZE" val="20"/>
  <p:tag name="IGUANATEXCURSOR" val="12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67.3|18|12.4|30.5|1.3|1.4|4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21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416.948"/>
  <p:tag name="LATEXADDIN" val="\documentclass{article}&#10;\usepackage{amsmath}&#10;\pagestyle{empty}&#10;\begin{document}&#10;&#10;$\text{freq}(z)=\text{freq}(x)+\text{freq}(y)$&#10;&#10;&#10;\end{document}"/>
  <p:tag name="IGUANATEXSIZE" val="20"/>
  <p:tag name="IGUANATEXCURSOR" val="1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4|61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683"/>
  <p:tag name="ORIGINALWIDTH" val="3284.708"/>
  <p:tag name="LATEXADDIN" val="\documentclass{article}&#10;\usepackage{amsmath}&#10;\pagestyle{empty}&#10;\begin{document}&#10;&#10;$$&#10;B(T)=B(T')-\text{freq}(z)d_{T'}(z)+\text{freq}(x)d_{T}(x) + \text{freq}(y)d_{T}(y)&#10;$$&#10;&#10;&#10;\end{document}"/>
  <p:tag name="IGUANATEXSIZE" val="20"/>
  <p:tag name="IGUANATEXCURSOR" val="16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4091.821"/>
  <p:tag name="LATEXADDIN" val="\documentclass{article}&#10;\usepackage{amsmath}&#10;\pagestyle{empty}&#10;\begin{document}&#10;&#10;$=B(T')-(\text{freq}(x)+\text{freq}(y))d_{T'}(z)+\text{freq}(x)(1+d_{T'}(z))+\text{freq}(y)(1+d_{T'}(z))$&#10;&#10;&#10;\end{document}"/>
  <p:tag name="IGUANATEXSIZE" val="20"/>
  <p:tag name="IGUANATEXCURSOR" val="1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.9|1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1486.707"/>
  <p:tag name="LATEXADDIN" val="\documentclass{article}&#10;\usepackage{amsmath}&#10;\pagestyle{empty}&#10;\begin{document}&#10;&#10;$=B(T')+\text{freq}(x)+\text{freq}(y)$&#10;&#10;&#10;\end{document}"/>
  <p:tag name="IGUANATEXSIZE" val="20"/>
  <p:tag name="IGUANATEXCURSOR" val="11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1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882.8732"/>
  <p:tag name="LATEXADDIN" val="\documentclass{article}&#10;\usepackage{amsmath}&#10;\pagestyle{empty}&#10;\begin{document}&#10;&#10;$\text{freq}(x)+\text{freq}(y)$&#10;&#10;&#10;\end{document}"/>
  <p:tag name="IGUANATEXSIZE" val="20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882.8732"/>
  <p:tag name="LATEXADDIN" val="\documentclass{article}&#10;\usepackage{amsmath}&#10;\pagestyle{empty}&#10;\begin{document}&#10;&#10;$\text{freq}(x)+\text{freq}(y)$&#10;&#10;&#10;\end{document}"/>
  <p:tag name="IGUANATEXSIZE" val="20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60.0502"/>
  <p:tag name="LATEXADDIN" val="\documentclass{article}&#10;\usepackage{amsmath}&#10;\pagestyle{empty}&#10;\begin{document}&#10;&#10;$\text{freq}(x)$&#10;&#10;&#10;\end{document}"/>
  <p:tag name="IGUANATEXSIZE" val="20"/>
  <p:tag name="IGUANATEXCURSOR" val="9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54.0494"/>
  <p:tag name="LATEXADDIN" val="\documentclass{article}&#10;\usepackage{amsmath}&#10;\pagestyle{empty}&#10;\begin{document}&#10;&#10;$\text{freq}(y)$&#10;&#10;&#10;\end{document}"/>
  <p:tag name="IGUANATEXSIZE" val="20"/>
  <p:tag name="IGUANATEXCURSOR" val="8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2|60.7|26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2|14|16|26|11.7|40.2|14.8|1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32.5|37|40.7|54.2|39.5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41.2|7.4|13.5|5.3|38.8|20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745.604"/>
  <p:tag name="LATEXADDIN" val="\documentclass{article}&#10;\usepackage{amsmath}&#10;\pagestyle{empty}&#10;\begin{document}&#10;&#10;$B(T)-B(T')$&#10;&#10;&#10;\end{document}"/>
  <p:tag name="IGUANATEXSIZE" val="20"/>
  <p:tag name="IGUANATEXCURSOR" val="9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691"/>
  <p:tag name="ORIGINALWIDTH" val="2299.821"/>
  <p:tag name="LATEXADDIN" val="\documentclass{article}&#10;\usepackage{amsmath}&#10;\pagestyle{empty}&#10;\begin{document}&#10;&#10;$=\sum_{s\in S}{\text{freq}(s)d_T(s)} - \sum_{s\in S}{\text{freq}(s)d_{T'}(s)}$&#10;&#10;&#10;\end{document}"/>
  <p:tag name="IGUANATEXSIZE" val="20"/>
  <p:tag name="IGUANATEXCURSOR" val="11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365.72"/>
  <p:tag name="LATEXADDIN" val="\documentclass{article}&#10;\usepackage{amsmath}&#10;\pagestyle{empty}&#10;\begin{document}&#10;&#10;$=\text{freq}(x)d_T(x)+\text{freq}(a)d_T(a)-\text{freq}(x)d_{T'}(x)-\text{freq}(a)d_{T'}(a)$&#10;&#10;\end{document}"/>
  <p:tag name="IGUANATEXSIZE" val="20"/>
  <p:tag name="IGUANATEXCURSOR" val="17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298.21"/>
  <p:tag name="LATEXADDIN" val="\documentclass{article}&#10;\usepackage{amsmath}&#10;\pagestyle{empty}&#10;\begin{document}&#10;&#10;$=\text{freq}(x)d_T(x)+\text{freq}(a)d_T(a)-\text{freq}(x)d_{T}(a)-\text{freq}(a)d_{T}(x)$&#10;&#10;\end{document}"/>
  <p:tag name="IGUANATEXSIZE" val="20"/>
  <p:tag name="IGUANATEXCURSOR" val="14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975.776"/>
  <p:tag name="LATEXADDIN" val="\documentclass{article}&#10;\usepackage{amsmath}&#10;\pagestyle{empty}&#10;\begin{document}&#10;&#10;$=(\text{freq}(a)-\text{freq}(x))(d_T(a)-d_T(x))$&#10;&#10;&#10;\end{document}"/>
  <p:tag name="IGUANATEXSIZE" val="20"/>
  <p:tag name="IGUANATEXCURSOR" val="12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6394"/>
  <p:tag name="ORIGINALWIDTH" val="178.5249"/>
  <p:tag name="LATEXADDIN" val="\documentclass{article}&#10;\usepackage{amsmath}&#10;\pagestyle{empty}&#10;\begin{document}&#10;&#10;$\geq 0$&#10;&#10;&#10;\end{document}"/>
  <p:tag name="IGUANATEXSIZE" val="20"/>
  <p:tag name="IGUANATEXCURSOR" val="8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015.642"/>
  <p:tag name="LATEXADDIN" val="\documentclass{article}&#10;\usepackage{amsmath}&#10;\usepackage{amssymb}&#10;\pagestyle{empty}&#10;\begin{document}&#10;&#10;$\because \text{freq}(x)\leq \text{freq}(a)$&#10;&#10;&#10;\end{document}"/>
  <p:tag name="IGUANATEXSIZE" val="20"/>
  <p:tag name="IGUANATEXCURSOR" val="11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.1|1.5|1.1|6.4|9.4|4.1|0.8|36.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675"/>
  <p:tag name="ORIGINALWIDTH" val="808.6129"/>
  <p:tag name="LATEXADDIN" val="\documentclass{article}&#10;\usepackage{amsmath}&#10;\pagestyle{empty}&#10;\begin{document}&#10;&#10;$B(T')-B(T'')$&#10;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691"/>
  <p:tag name="ORIGINALWIDTH" val="2361.329"/>
  <p:tag name="LATEXADDIN" val="\documentclass{article}&#10;\usepackage{amsmath}&#10;\pagestyle{empty}&#10;\begin{document}&#10;&#10;$=\sum_{s\in S}{\text{freq}(s)d_{T'}(s)} - \sum_{s\in S}{\text{freq}(s)d_{T''}(s)}$&#10;&#10;&#10;\end{document}"/>
  <p:tag name="IGUANATEXSIZE" val="20"/>
  <p:tag name="IGUANATEXCURSOR" val="1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21.4|21.8|98.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415.977"/>
  <p:tag name="LATEXADDIN" val="\documentclass{article}&#10;\usepackage{amsmath}&#10;\pagestyle{empty}&#10;\begin{document}&#10;&#10;$=\text{freq}(y)d_{T'}(y)+\text{freq}(b)d_{T'}(b)-\text{freq}(y)d_{T''}(y)-\text{freq}(b)d_{T''}(b)$&#10;&#10;\end{document}"/>
  <p:tag name="IGUANATEXSIZE" val="20"/>
  <p:tag name="IGUANATEXCURSOR" val="17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007.28"/>
  <p:tag name="LATEXADDIN" val="\documentclass{article}&#10;\usepackage{amsmath}&#10;\pagestyle{empty}&#10;\begin{document}&#10;&#10;$=(\text{freq}(b)-\text{freq}(y))(d_{T'}(b)-d_{T'}(y))$&#10;&#10;&#10;\end{document}"/>
  <p:tag name="IGUANATEXSIZE" val="20"/>
  <p:tag name="IGUANATEXCURSOR" val="13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6394"/>
  <p:tag name="ORIGINALWIDTH" val="178.5249"/>
  <p:tag name="LATEXADDIN" val="\documentclass{article}&#10;\usepackage{amsmath}&#10;\pagestyle{empty}&#10;\begin{document}&#10;&#10;$\geq 0$&#10;&#10;&#10;\end{document}"/>
  <p:tag name="IGUANATEXSIZE" val="20"/>
  <p:tag name="IGUANATEXCURSOR" val="8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360.469"/>
  <p:tag name="LATEXADDIN" val="\documentclass{article}&#10;\usepackage{amsmath}&#10;\pagestyle{empty}&#10;\begin{document}&#10;&#10;$=\text{freq}(y)d_{T'}(y)+\text{freq}(b)d_{T'}(b)-\text{freq}(y)d_{T'}(b)-\text{freq}(b)d_{T'}(y)$&#10;&#10;\end{document}"/>
  <p:tag name="IGUANATEXSIZE" val="20"/>
  <p:tag name="IGUANATEXCURSOR" val="177"/>
  <p:tag name="TRANSPARENCY" val="True"/>
  <p:tag name="FILENAME" val=""/>
  <p:tag name="LATEXENGINEID" val="1"/>
  <p:tag name="TEMPFOLDER" val="c:\temp\"/>
  <p:tag name="LATEXFORMHEIGHT" val="309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997.6392"/>
  <p:tag name="LATEXADDIN" val="\documentclass{article}&#10;\usepackage{amsmath}&#10;\usepackage{amssymb}&#10;\pagestyle{empty}&#10;\begin{document}&#10;&#10;$\because \text{freq}(y)\leq \text{freq}(b)$ &#10;&#10;&#10;\end{document}"/>
  <p:tag name="IGUANATEXSIZE" val="20"/>
  <p:tag name="IGUANATEXCURSOR" val="11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22.9|6.3|7.4|28.8|31.2|17.2|42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2.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957.8837"/>
  <p:tag name="LATEXADDIN" val="\documentclass{article}&#10;\usepackage{amsmath}&#10;\pagestyle{empty}&#10;\begin{document}&#10;&#10;&#10;$T(n) = \Theta(n\log n)$&#10;&#10;\end{document}"/>
  <p:tag name="IGUANATEXSIZE" val="20"/>
  <p:tag name="IGUANATEXCURSOR" val="10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20.9|2|7.8|10.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8|47.3|1.3|7|3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13.3|6.5|82.6|6.9|4.6|13.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|58.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56.1|19.9|57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681"/>
  <p:tag name="ORIGINALWIDTH" val="1257.926"/>
  <p:tag name="LATEXADDIN" val="\documentclass{article}&#10;\usepackage{amsmath}&#10;\pagestyle{empty}&#10;\begin{document}&#10;&#10;$B_{i} = \min_{i&lt; k \leq j}(1 + B_{k})$&#10;&#10;&#10;\end{document}"/>
  <p:tag name="IGUANATEXSIZE" val="20"/>
  <p:tag name="IGUANATEXCURSOR" val="8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8.5|3.3|39.3|24.9|35.8|59.3|39.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681"/>
  <p:tag name="ORIGINALWIDTH" val="1257.926"/>
  <p:tag name="LATEXADDIN" val="\documentclass{article}&#10;\usepackage{amsmath}&#10;\pagestyle{empty}&#10;\begin{document}&#10;&#10;$B_{i} = \min_{i&lt; k \leq j}(1 + B_{k})$&#10;&#10;&#10;\end{document}"/>
  <p:tag name="IGUANATEXSIZE" val="20"/>
  <p:tag name="IGUANATEXCURSOR" val="11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644.3399"/>
  <p:tag name="LATEXADDIN" val="\documentclass{article}&#10;\usepackage{amsmath}&#10;\pagestyle{empty}&#10;\begin{document}&#10;&#10;$B_{i} = 1 + B_{j}$&#10;&#10;&#10;\end{document}"/>
  <p:tag name="IGUANATEXSIZE" val="20"/>
  <p:tag name="IGUANATEXCURSOR" val="9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957.8837"/>
  <p:tag name="LATEXADDIN" val="\documentclass{article}&#10;\usepackage{amsmath}&#10;\pagestyle{empty}&#10;\begin{document}&#10;&#10;&#10;$T(n) = \Theta(n\log n)$&#10;&#10;\end{document}"/>
  <p:tag name="IGUANATEXSIZE" val="20"/>
  <p:tag name="IGUANATEXCURSOR" val="10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Cover and End Slide Master">
  <a:themeElements>
    <a:clrScheme name="紅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紅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紅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12742</TotalTime>
  <Words>4261</Words>
  <Application>Microsoft Office PowerPoint</Application>
  <PresentationFormat>Widescreen</PresentationFormat>
  <Paragraphs>860</Paragraphs>
  <Slides>65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Courier</vt:lpstr>
      <vt:lpstr>Arial</vt:lpstr>
      <vt:lpstr>Calibri</vt:lpstr>
      <vt:lpstr>Cambria Math</vt:lpstr>
      <vt:lpstr>Courier New</vt:lpstr>
      <vt:lpstr>Times New Roman</vt:lpstr>
      <vt:lpstr>Wingdings</vt:lpstr>
      <vt:lpstr>Cover and End Slide Master</vt:lpstr>
      <vt:lpstr>Contents Slide Master</vt:lpstr>
      <vt:lpstr>Section Break Slide Master</vt:lpstr>
      <vt:lpstr>Algorithm Design and Analysis Greedy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Yun-Nung Vivian Chen</cp:lastModifiedBy>
  <cp:revision>147</cp:revision>
  <dcterms:created xsi:type="dcterms:W3CDTF">2019-01-14T06:35:35Z</dcterms:created>
  <dcterms:modified xsi:type="dcterms:W3CDTF">2021-10-27T16:20:28Z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0.21.0.2123</vt:lpwstr>
  </property>
</Properties>
</file>